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3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2" r:id="rId1"/>
    <p:sldMasterId id="2147483753" r:id="rId2"/>
  </p:sldMasterIdLst>
  <p:notesMasterIdLst>
    <p:notesMasterId r:id="rId39"/>
  </p:notesMasterIdLst>
  <p:sldIdLst>
    <p:sldId id="1796" r:id="rId3"/>
    <p:sldId id="5304" r:id="rId4"/>
    <p:sldId id="5301" r:id="rId5"/>
    <p:sldId id="5306" r:id="rId6"/>
    <p:sldId id="5297" r:id="rId7"/>
    <p:sldId id="5302" r:id="rId8"/>
    <p:sldId id="261" r:id="rId9"/>
    <p:sldId id="5303" r:id="rId10"/>
    <p:sldId id="5300" r:id="rId11"/>
    <p:sldId id="268" r:id="rId12"/>
    <p:sldId id="5296" r:id="rId13"/>
    <p:sldId id="5307" r:id="rId14"/>
    <p:sldId id="5308" r:id="rId15"/>
    <p:sldId id="257" r:id="rId16"/>
    <p:sldId id="258" r:id="rId17"/>
    <p:sldId id="259" r:id="rId18"/>
    <p:sldId id="1902" r:id="rId19"/>
    <p:sldId id="5311" r:id="rId20"/>
    <p:sldId id="1805" r:id="rId21"/>
    <p:sldId id="1804" r:id="rId22"/>
    <p:sldId id="1806" r:id="rId23"/>
    <p:sldId id="1807" r:id="rId24"/>
    <p:sldId id="1812" r:id="rId25"/>
    <p:sldId id="1813" r:id="rId26"/>
    <p:sldId id="1814" r:id="rId27"/>
    <p:sldId id="1815" r:id="rId28"/>
    <p:sldId id="1808" r:id="rId29"/>
    <p:sldId id="1810" r:id="rId30"/>
    <p:sldId id="1809" r:id="rId31"/>
    <p:sldId id="1811" r:id="rId32"/>
    <p:sldId id="5312" r:id="rId33"/>
    <p:sldId id="5313" r:id="rId34"/>
    <p:sldId id="5316" r:id="rId35"/>
    <p:sldId id="5314" r:id="rId36"/>
    <p:sldId id="5315" r:id="rId37"/>
    <p:sldId id="1884" r:id="rId38"/>
  </p:sldIdLst>
  <p:sldSz cx="12192000" cy="6858000"/>
  <p:notesSz cx="6858000" cy="9144000"/>
  <p:embeddedFontLst>
    <p:embeddedFont>
      <p:font typeface="Cambria Math" panose="02040503050406030204" pitchFamily="18" charset="0"/>
      <p:regular r:id="rId40"/>
    </p:embeddedFont>
    <p:embeddedFont>
      <p:font typeface="Consolas" panose="020B0609020204030204" pitchFamily="49" charset="0"/>
      <p:regular r:id="rId41"/>
      <p:bold r:id="rId42"/>
      <p:italic r:id="rId43"/>
      <p:boldItalic r:id="rId44"/>
    </p:embeddedFont>
    <p:embeddedFont>
      <p:font typeface="Exo 2 SemiBold" pitchFamily="2" charset="77"/>
      <p:regular r:id="rId45"/>
      <p:bold r:id="rId46"/>
      <p:italic r:id="rId47"/>
      <p:boldItalic r:id="rId48"/>
    </p:embeddedFont>
    <p:embeddedFont>
      <p:font typeface="Open Sans" panose="020B0606030504020204" pitchFamily="34" charset="0"/>
      <p:regular r:id="rId49"/>
      <p:bold r:id="rId50"/>
      <p:italic r:id="rId51"/>
      <p:boldItalic r:id="rId52"/>
    </p:embeddedFont>
    <p:embeddedFont>
      <p:font typeface="Open Sans Light" panose="020B0306030504020204" pitchFamily="34" charset="0"/>
      <p:regular r:id="rId53"/>
      <p:italic r:id="rId54"/>
    </p:embeddedFont>
    <p:embeddedFont>
      <p:font typeface="Source Sans Pro" panose="020B0503030403020204" pitchFamily="34" charset="0"/>
      <p:regular r:id="rId55"/>
      <p:bold r:id="rId56"/>
      <p:italic r:id="rId57"/>
      <p:boldItalic r:id="rId5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2071116-5396-8A40-964D-A2307C474208}">
          <p14:sldIdLst>
            <p14:sldId id="1796"/>
            <p14:sldId id="5304"/>
            <p14:sldId id="5301"/>
            <p14:sldId id="5306"/>
            <p14:sldId id="5297"/>
            <p14:sldId id="5302"/>
            <p14:sldId id="261"/>
            <p14:sldId id="5303"/>
            <p14:sldId id="5300"/>
            <p14:sldId id="268"/>
            <p14:sldId id="5296"/>
            <p14:sldId id="5307"/>
            <p14:sldId id="5308"/>
            <p14:sldId id="257"/>
            <p14:sldId id="258"/>
            <p14:sldId id="259"/>
            <p14:sldId id="1902"/>
            <p14:sldId id="5311"/>
            <p14:sldId id="1805"/>
            <p14:sldId id="1804"/>
            <p14:sldId id="1806"/>
            <p14:sldId id="1807"/>
            <p14:sldId id="1812"/>
            <p14:sldId id="1813"/>
            <p14:sldId id="1814"/>
            <p14:sldId id="1815"/>
            <p14:sldId id="1808"/>
            <p14:sldId id="1810"/>
            <p14:sldId id="1809"/>
            <p14:sldId id="1811"/>
            <p14:sldId id="5312"/>
            <p14:sldId id="5313"/>
            <p14:sldId id="5316"/>
            <p14:sldId id="5314"/>
            <p14:sldId id="5315"/>
            <p14:sldId id="1884"/>
          </p14:sldIdLst>
        </p14:section>
        <p14:section name="About" id="{62AD649B-616E-ED47-9D01-A44A49670BFC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5EA3B5"/>
    <a:srgbClr val="A1A878"/>
    <a:srgbClr val="A12F83"/>
    <a:srgbClr val="12846D"/>
    <a:srgbClr val="00ADD9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109" autoAdjust="0"/>
    <p:restoredTop sz="94701"/>
  </p:normalViewPr>
  <p:slideViewPr>
    <p:cSldViewPr snapToGrid="0" snapToObjects="1">
      <p:cViewPr varScale="1">
        <p:scale>
          <a:sx n="86" d="100"/>
          <a:sy n="86" d="100"/>
        </p:scale>
        <p:origin x="216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8" Type="http://schemas.openxmlformats.org/officeDocument/2006/relationships/slide" Target="slides/slide6.xml"/><Relationship Id="rId51" Type="http://schemas.openxmlformats.org/officeDocument/2006/relationships/font" Target="fonts/font1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7.fntdata"/><Relationship Id="rId59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1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2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PRs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Sheet1!$A$2:$A$10</c:f>
              <c:numCache>
                <c:formatCode>General</c:formatCode>
                <c:ptCount val="9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  <c:pt idx="6">
                  <c:v>2022</c:v>
                </c:pt>
                <c:pt idx="7">
                  <c:v>2023</c:v>
                </c:pt>
                <c:pt idx="8">
                  <c:v>2024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28</c:v>
                </c:pt>
                <c:pt idx="1">
                  <c:v>59</c:v>
                </c:pt>
                <c:pt idx="2">
                  <c:v>137</c:v>
                </c:pt>
                <c:pt idx="3">
                  <c:v>65</c:v>
                </c:pt>
                <c:pt idx="4">
                  <c:v>248</c:v>
                </c:pt>
                <c:pt idx="5">
                  <c:v>224</c:v>
                </c:pt>
                <c:pt idx="6">
                  <c:v>268</c:v>
                </c:pt>
                <c:pt idx="7">
                  <c:v>291</c:v>
                </c:pt>
                <c:pt idx="8">
                  <c:v>233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DF-9A40-850B-1219958BF1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27254623"/>
        <c:axId val="1927256335"/>
      </c:barChart>
      <c:catAx>
        <c:axId val="1927254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7256335"/>
        <c:crosses val="autoZero"/>
        <c:auto val="1"/>
        <c:lblAlgn val="ctr"/>
        <c:lblOffset val="100"/>
        <c:noMultiLvlLbl val="0"/>
      </c:catAx>
      <c:valAx>
        <c:axId val="19272563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72546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SpILU</a:t>
            </a:r>
            <a:r>
              <a:rPr lang="en-US" dirty="0"/>
              <a:t>(k=3) on</a:t>
            </a:r>
            <a:r>
              <a:rPr lang="en-US" baseline="0" dirty="0"/>
              <a:t> streams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1 stream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'Perlmutter-A100'!$A$3:$A$8</c:f>
              <c:strCache>
                <c:ptCount val="6"/>
                <c:pt idx="0">
                  <c:v>finan512</c:v>
                </c:pt>
                <c:pt idx="1">
                  <c:v>2cubes_sphere</c:v>
                </c:pt>
                <c:pt idx="2">
                  <c:v>nasasrb</c:v>
                </c:pt>
                <c:pt idx="3">
                  <c:v>cfd2</c:v>
                </c:pt>
                <c:pt idx="4">
                  <c:v>boneS01</c:v>
                </c:pt>
                <c:pt idx="5">
                  <c:v>m_t1</c:v>
                </c:pt>
              </c:strCache>
            </c:strRef>
          </c:cat>
          <c:val>
            <c:numRef>
              <c:f>'Perlmutter-A100'!$D$3:$D$8</c:f>
              <c:numCache>
                <c:formatCode>General</c:formatCode>
                <c:ptCount val="6"/>
                <c:pt idx="0">
                  <c:v>3.5097239999999998</c:v>
                </c:pt>
                <c:pt idx="1">
                  <c:v>6.7975339999999997</c:v>
                </c:pt>
                <c:pt idx="2">
                  <c:v>0.89065499999999997</c:v>
                </c:pt>
                <c:pt idx="3">
                  <c:v>1.5911</c:v>
                </c:pt>
                <c:pt idx="4">
                  <c:v>1.0408770000000001</c:v>
                </c:pt>
                <c:pt idx="5">
                  <c:v>5.106306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C3-CC45-B098-CE6FCDBEDC4F}"/>
            </c:ext>
          </c:extLst>
        </c:ser>
        <c:ser>
          <c:idx val="1"/>
          <c:order val="1"/>
          <c:tx>
            <c:v>2 streams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'Perlmutter-A100'!$A$3:$A$8</c:f>
              <c:strCache>
                <c:ptCount val="6"/>
                <c:pt idx="0">
                  <c:v>finan512</c:v>
                </c:pt>
                <c:pt idx="1">
                  <c:v>2cubes_sphere</c:v>
                </c:pt>
                <c:pt idx="2">
                  <c:v>nasasrb</c:v>
                </c:pt>
                <c:pt idx="3">
                  <c:v>cfd2</c:v>
                </c:pt>
                <c:pt idx="4">
                  <c:v>boneS01</c:v>
                </c:pt>
                <c:pt idx="5">
                  <c:v>m_t1</c:v>
                </c:pt>
              </c:strCache>
            </c:strRef>
          </c:cat>
          <c:val>
            <c:numRef>
              <c:f>'Perlmutter-A100'!$E$3:$E$8</c:f>
              <c:numCache>
                <c:formatCode>General</c:formatCode>
                <c:ptCount val="6"/>
                <c:pt idx="0">
                  <c:v>3.563304</c:v>
                </c:pt>
                <c:pt idx="1">
                  <c:v>7.0051800000000002</c:v>
                </c:pt>
                <c:pt idx="2">
                  <c:v>0.91549700000000001</c:v>
                </c:pt>
                <c:pt idx="3">
                  <c:v>1.645429</c:v>
                </c:pt>
                <c:pt idx="4">
                  <c:v>1.0528740000000001</c:v>
                </c:pt>
                <c:pt idx="5">
                  <c:v>5.1881430000000002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C3-CC45-B098-CE6FCDBEDC4F}"/>
            </c:ext>
          </c:extLst>
        </c:ser>
        <c:ser>
          <c:idx val="2"/>
          <c:order val="2"/>
          <c:tx>
            <c:v>4 streams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'Perlmutter-A100'!$A$3:$A$8</c:f>
              <c:strCache>
                <c:ptCount val="6"/>
                <c:pt idx="0">
                  <c:v>finan512</c:v>
                </c:pt>
                <c:pt idx="1">
                  <c:v>2cubes_sphere</c:v>
                </c:pt>
                <c:pt idx="2">
                  <c:v>nasasrb</c:v>
                </c:pt>
                <c:pt idx="3">
                  <c:v>cfd2</c:v>
                </c:pt>
                <c:pt idx="4">
                  <c:v>boneS01</c:v>
                </c:pt>
                <c:pt idx="5">
                  <c:v>m_t1</c:v>
                </c:pt>
              </c:strCache>
            </c:strRef>
          </c:cat>
          <c:val>
            <c:numRef>
              <c:f>'Perlmutter-A100'!$F$3:$F$8</c:f>
              <c:numCache>
                <c:formatCode>General</c:formatCode>
                <c:ptCount val="6"/>
                <c:pt idx="0">
                  <c:v>3.637146</c:v>
                </c:pt>
                <c:pt idx="1">
                  <c:v>7.3382759999999996</c:v>
                </c:pt>
                <c:pt idx="2">
                  <c:v>0.94938299999999998</c:v>
                </c:pt>
                <c:pt idx="3">
                  <c:v>1.691519</c:v>
                </c:pt>
                <c:pt idx="4">
                  <c:v>1.2217480000000001</c:v>
                </c:pt>
                <c:pt idx="5">
                  <c:v>5.4526690000000002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EC3-CC45-B098-CE6FCDBEDC4F}"/>
            </c:ext>
          </c:extLst>
        </c:ser>
        <c:ser>
          <c:idx val="3"/>
          <c:order val="3"/>
          <c:tx>
            <c:v>8 streams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'Perlmutter-A100'!$A$3:$A$8</c:f>
              <c:strCache>
                <c:ptCount val="6"/>
                <c:pt idx="0">
                  <c:v>finan512</c:v>
                </c:pt>
                <c:pt idx="1">
                  <c:v>2cubes_sphere</c:v>
                </c:pt>
                <c:pt idx="2">
                  <c:v>nasasrb</c:v>
                </c:pt>
                <c:pt idx="3">
                  <c:v>cfd2</c:v>
                </c:pt>
                <c:pt idx="4">
                  <c:v>boneS01</c:v>
                </c:pt>
                <c:pt idx="5">
                  <c:v>m_t1</c:v>
                </c:pt>
              </c:strCache>
            </c:strRef>
          </c:cat>
          <c:val>
            <c:numRef>
              <c:f>'Perlmutter-A100'!$G$3:$G$8</c:f>
              <c:numCache>
                <c:formatCode>General</c:formatCode>
                <c:ptCount val="6"/>
                <c:pt idx="0">
                  <c:v>3.730985</c:v>
                </c:pt>
                <c:pt idx="1">
                  <c:v>7.8819650000000001</c:v>
                </c:pt>
                <c:pt idx="2">
                  <c:v>0.98760800000000004</c:v>
                </c:pt>
                <c:pt idx="3">
                  <c:v>1.7596270000000001</c:v>
                </c:pt>
                <c:pt idx="4">
                  <c:v>1.625591</c:v>
                </c:pt>
                <c:pt idx="5">
                  <c:v>6.3816560000000004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EC3-CC45-B098-CE6FCDBEDC4F}"/>
            </c:ext>
          </c:extLst>
        </c:ser>
        <c:ser>
          <c:idx val="4"/>
          <c:order val="4"/>
          <c:tx>
            <c:v>16 streams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'Perlmutter-A100'!$A$3:$A$8</c:f>
              <c:strCache>
                <c:ptCount val="6"/>
                <c:pt idx="0">
                  <c:v>finan512</c:v>
                </c:pt>
                <c:pt idx="1">
                  <c:v>2cubes_sphere</c:v>
                </c:pt>
                <c:pt idx="2">
                  <c:v>nasasrb</c:v>
                </c:pt>
                <c:pt idx="3">
                  <c:v>cfd2</c:v>
                </c:pt>
                <c:pt idx="4">
                  <c:v>boneS01</c:v>
                </c:pt>
                <c:pt idx="5">
                  <c:v>m_t1</c:v>
                </c:pt>
              </c:strCache>
            </c:strRef>
          </c:cat>
          <c:val>
            <c:numRef>
              <c:f>'Perlmutter-A100'!$H$3:$H$8</c:f>
              <c:numCache>
                <c:formatCode>General</c:formatCode>
                <c:ptCount val="6"/>
                <c:pt idx="0">
                  <c:v>3.9162240000000001</c:v>
                </c:pt>
                <c:pt idx="1">
                  <c:v>8.7883069999999996</c:v>
                </c:pt>
                <c:pt idx="2">
                  <c:v>1.1440140000000001</c:v>
                </c:pt>
                <c:pt idx="3">
                  <c:v>1.9020859999999999</c:v>
                </c:pt>
                <c:pt idx="4">
                  <c:v>1.9224349999999999</c:v>
                </c:pt>
                <c:pt idx="5">
                  <c:v>8.161505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EC3-CC45-B098-CE6FCDBEDC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323770432"/>
        <c:axId val="323771088"/>
      </c:barChart>
      <c:catAx>
        <c:axId val="323770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3771088"/>
        <c:crosses val="autoZero"/>
        <c:auto val="1"/>
        <c:lblAlgn val="ctr"/>
        <c:lblOffset val="100"/>
        <c:noMultiLvlLbl val="0"/>
      </c:catAx>
      <c:valAx>
        <c:axId val="323771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Time (seconds)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3770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SpILU</a:t>
            </a:r>
            <a:r>
              <a:rPr lang="en-US" dirty="0"/>
              <a:t>(k=3) on</a:t>
            </a:r>
            <a:r>
              <a:rPr lang="en-US" baseline="0" dirty="0"/>
              <a:t> streams - Speedup w.r.t 1 stream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'Perlmutter-A100'!$A$3</c:f>
              <c:strCache>
                <c:ptCount val="1"/>
                <c:pt idx="0">
                  <c:v>finan512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'Perlmutter-A100'!$D$2:$H$2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numCache>
            </c:numRef>
          </c:cat>
          <c:val>
            <c:numRef>
              <c:f>'Perlmutter-A100'!$D$9:$H$9</c:f>
              <c:numCache>
                <c:formatCode>General</c:formatCode>
                <c:ptCount val="5"/>
                <c:pt idx="0">
                  <c:v>1</c:v>
                </c:pt>
                <c:pt idx="1">
                  <c:v>1.9699267870493227</c:v>
                </c:pt>
                <c:pt idx="2">
                  <c:v>3.8598659498408914</c:v>
                </c:pt>
                <c:pt idx="3">
                  <c:v>7.5255708613141028</c:v>
                </c:pt>
                <c:pt idx="4">
                  <c:v>14.339216551453644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9A0-754C-B80C-D089AC8D430A}"/>
            </c:ext>
          </c:extLst>
        </c:ser>
        <c:ser>
          <c:idx val="1"/>
          <c:order val="1"/>
          <c:tx>
            <c:strRef>
              <c:f>'Perlmutter-A100'!$A$4</c:f>
              <c:strCache>
                <c:ptCount val="1"/>
                <c:pt idx="0">
                  <c:v>2cubes_sphere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'Perlmutter-A100'!$D$2:$H$2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numCache>
            </c:numRef>
          </c:cat>
          <c:val>
            <c:numRef>
              <c:f>'Perlmutter-A100'!$D$10:$H$10</c:f>
              <c:numCache>
                <c:formatCode>General</c:formatCode>
                <c:ptCount val="5"/>
                <c:pt idx="0">
                  <c:v>1</c:v>
                </c:pt>
                <c:pt idx="1">
                  <c:v>1.9407164412620375</c:v>
                </c:pt>
                <c:pt idx="2">
                  <c:v>3.7052484807058224</c:v>
                </c:pt>
                <c:pt idx="3">
                  <c:v>6.8993292916170015</c:v>
                </c:pt>
                <c:pt idx="4">
                  <c:v>12.37559680152275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9A0-754C-B80C-D089AC8D430A}"/>
            </c:ext>
          </c:extLst>
        </c:ser>
        <c:ser>
          <c:idx val="2"/>
          <c:order val="2"/>
          <c:tx>
            <c:strRef>
              <c:f>'Perlmutter-A100'!$A$5</c:f>
              <c:strCache>
                <c:ptCount val="1"/>
                <c:pt idx="0">
                  <c:v>nasasrb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'Perlmutter-A100'!$D$2:$H$2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numCache>
            </c:numRef>
          </c:cat>
          <c:val>
            <c:numRef>
              <c:f>'Perlmutter-A100'!$D$11:$H$11</c:f>
              <c:numCache>
                <c:formatCode>General</c:formatCode>
                <c:ptCount val="5"/>
                <c:pt idx="0">
                  <c:v>1</c:v>
                </c:pt>
                <c:pt idx="1">
                  <c:v>1.9457300242382005</c:v>
                </c:pt>
                <c:pt idx="2">
                  <c:v>3.7525635070356222</c:v>
                </c:pt>
                <c:pt idx="3">
                  <c:v>7.2146438667973527</c:v>
                </c:pt>
                <c:pt idx="4">
                  <c:v>12.456560846283349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9A0-754C-B80C-D089AC8D430A}"/>
            </c:ext>
          </c:extLst>
        </c:ser>
        <c:ser>
          <c:idx val="3"/>
          <c:order val="3"/>
          <c:tx>
            <c:strRef>
              <c:f>'Perlmutter-A100'!$A$6</c:f>
              <c:strCache>
                <c:ptCount val="1"/>
                <c:pt idx="0">
                  <c:v>cfd2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'Perlmutter-A100'!$D$2:$H$2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numCache>
            </c:numRef>
          </c:cat>
          <c:val>
            <c:numRef>
              <c:f>'Perlmutter-A100'!$D$12:$H$12</c:f>
              <c:numCache>
                <c:formatCode>General</c:formatCode>
                <c:ptCount val="5"/>
                <c:pt idx="0">
                  <c:v>1</c:v>
                </c:pt>
                <c:pt idx="1">
                  <c:v>1.9339637261771854</c:v>
                </c:pt>
                <c:pt idx="2">
                  <c:v>3.7625353306702438</c:v>
                </c:pt>
                <c:pt idx="3">
                  <c:v>7.2338058008884838</c:v>
                </c:pt>
                <c:pt idx="4">
                  <c:v>13.384042572207566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9A0-754C-B80C-D089AC8D430A}"/>
            </c:ext>
          </c:extLst>
        </c:ser>
        <c:ser>
          <c:idx val="4"/>
          <c:order val="4"/>
          <c:tx>
            <c:strRef>
              <c:f>'Perlmutter-A100'!$A$7</c:f>
              <c:strCache>
                <c:ptCount val="1"/>
                <c:pt idx="0">
                  <c:v>boneS01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'Perlmutter-A100'!$D$2:$H$2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numCache>
            </c:numRef>
          </c:cat>
          <c:val>
            <c:numRef>
              <c:f>'Perlmutter-A100'!$D$13:$H$13</c:f>
              <c:numCache>
                <c:formatCode>General</c:formatCode>
                <c:ptCount val="5"/>
                <c:pt idx="0">
                  <c:v>1</c:v>
                </c:pt>
                <c:pt idx="1">
                  <c:v>1.9772109483186022</c:v>
                </c:pt>
                <c:pt idx="2">
                  <c:v>3.4078287830223584</c:v>
                </c:pt>
                <c:pt idx="3">
                  <c:v>5.1224545411484197</c:v>
                </c:pt>
                <c:pt idx="4">
                  <c:v>8.6629883455097314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D9A0-754C-B80C-D089AC8D430A}"/>
            </c:ext>
          </c:extLst>
        </c:ser>
        <c:ser>
          <c:idx val="5"/>
          <c:order val="5"/>
          <c:tx>
            <c:strRef>
              <c:f>'Perlmutter-A100'!$A$8</c:f>
              <c:strCache>
                <c:ptCount val="1"/>
                <c:pt idx="0">
                  <c:v>m_t1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'Perlmutter-A100'!$D$2:$H$2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numCache>
            </c:numRef>
          </c:cat>
          <c:val>
            <c:numRef>
              <c:f>'Perlmutter-A100'!$D$14:$H$14</c:f>
              <c:numCache>
                <c:formatCode>General</c:formatCode>
                <c:ptCount val="5"/>
                <c:pt idx="0">
                  <c:v>1</c:v>
                </c:pt>
                <c:pt idx="1">
                  <c:v>1.9684522959371011</c:v>
                </c:pt>
                <c:pt idx="2">
                  <c:v>3.7459130565233281</c:v>
                </c:pt>
                <c:pt idx="3">
                  <c:v>6.4012300255607633</c:v>
                </c:pt>
                <c:pt idx="4">
                  <c:v>10.010518403162163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D9A0-754C-B80C-D089AC8D43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3770432"/>
        <c:axId val="323771088"/>
      </c:lineChart>
      <c:catAx>
        <c:axId val="3237704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Streams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3771088"/>
        <c:crosses val="autoZero"/>
        <c:auto val="1"/>
        <c:lblAlgn val="ctr"/>
        <c:lblOffset val="100"/>
        <c:noMultiLvlLbl val="0"/>
      </c:catAx>
      <c:valAx>
        <c:axId val="323771088"/>
        <c:scaling>
          <c:orientation val="minMax"/>
          <c:max val="1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Speedup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3770432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SpTRSV</a:t>
            </a:r>
            <a:r>
              <a:rPr lang="en-US" dirty="0"/>
              <a:t> on</a:t>
            </a:r>
            <a:r>
              <a:rPr lang="en-US" baseline="0" dirty="0"/>
              <a:t> streams (</a:t>
            </a:r>
            <a:r>
              <a:rPr lang="en-US" baseline="0" dirty="0" err="1"/>
              <a:t>cuSPARSE</a:t>
            </a:r>
            <a:r>
              <a:rPr lang="en-US" baseline="0" dirty="0"/>
              <a:t>, L)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1 stream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'Perlmutter-A100'!$A$3:$A$8</c:f>
              <c:strCache>
                <c:ptCount val="6"/>
                <c:pt idx="0">
                  <c:v>finan512</c:v>
                </c:pt>
                <c:pt idx="1">
                  <c:v>2cubes_sphere</c:v>
                </c:pt>
                <c:pt idx="2">
                  <c:v>nasasrb</c:v>
                </c:pt>
                <c:pt idx="3">
                  <c:v>cfd2</c:v>
                </c:pt>
                <c:pt idx="4">
                  <c:v>boneS01</c:v>
                </c:pt>
                <c:pt idx="5">
                  <c:v>m_t1</c:v>
                </c:pt>
              </c:strCache>
            </c:strRef>
          </c:cat>
          <c:val>
            <c:numRef>
              <c:f>'Perlmutter-A100'!$I$3:$I$8</c:f>
              <c:numCache>
                <c:formatCode>General</c:formatCode>
                <c:ptCount val="6"/>
                <c:pt idx="0">
                  <c:v>4.6522000000000001E-2</c:v>
                </c:pt>
                <c:pt idx="1">
                  <c:v>8.8777999999999996E-2</c:v>
                </c:pt>
                <c:pt idx="2">
                  <c:v>1.8651000000000001E-2</c:v>
                </c:pt>
                <c:pt idx="3">
                  <c:v>2.6453999999999998E-2</c:v>
                </c:pt>
                <c:pt idx="4">
                  <c:v>7.2769999999999996E-3</c:v>
                </c:pt>
                <c:pt idx="5">
                  <c:v>2.785E-2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59-DA4C-A67B-89F941BEF07B}"/>
            </c:ext>
          </c:extLst>
        </c:ser>
        <c:ser>
          <c:idx val="1"/>
          <c:order val="1"/>
          <c:tx>
            <c:v>2 streams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'Perlmutter-A100'!$A$3:$A$8</c:f>
              <c:strCache>
                <c:ptCount val="6"/>
                <c:pt idx="0">
                  <c:v>finan512</c:v>
                </c:pt>
                <c:pt idx="1">
                  <c:v>2cubes_sphere</c:v>
                </c:pt>
                <c:pt idx="2">
                  <c:v>nasasrb</c:v>
                </c:pt>
                <c:pt idx="3">
                  <c:v>cfd2</c:v>
                </c:pt>
                <c:pt idx="4">
                  <c:v>boneS01</c:v>
                </c:pt>
                <c:pt idx="5">
                  <c:v>m_t1</c:v>
                </c:pt>
              </c:strCache>
            </c:strRef>
          </c:cat>
          <c:val>
            <c:numRef>
              <c:f>'Perlmutter-A100'!$J$3:$J$8</c:f>
              <c:numCache>
                <c:formatCode>General</c:formatCode>
                <c:ptCount val="6"/>
                <c:pt idx="0">
                  <c:v>4.7702000000000001E-2</c:v>
                </c:pt>
                <c:pt idx="1">
                  <c:v>8.9812000000000003E-2</c:v>
                </c:pt>
                <c:pt idx="2">
                  <c:v>1.9536000000000001E-2</c:v>
                </c:pt>
                <c:pt idx="3">
                  <c:v>2.8371E-2</c:v>
                </c:pt>
                <c:pt idx="4">
                  <c:v>7.9340000000000001E-3</c:v>
                </c:pt>
                <c:pt idx="5">
                  <c:v>2.9273E-2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59-DA4C-A67B-89F941BEF07B}"/>
            </c:ext>
          </c:extLst>
        </c:ser>
        <c:ser>
          <c:idx val="2"/>
          <c:order val="2"/>
          <c:tx>
            <c:v>4 streams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'Perlmutter-A100'!$A$3:$A$8</c:f>
              <c:strCache>
                <c:ptCount val="6"/>
                <c:pt idx="0">
                  <c:v>finan512</c:v>
                </c:pt>
                <c:pt idx="1">
                  <c:v>2cubes_sphere</c:v>
                </c:pt>
                <c:pt idx="2">
                  <c:v>nasasrb</c:v>
                </c:pt>
                <c:pt idx="3">
                  <c:v>cfd2</c:v>
                </c:pt>
                <c:pt idx="4">
                  <c:v>boneS01</c:v>
                </c:pt>
                <c:pt idx="5">
                  <c:v>m_t1</c:v>
                </c:pt>
              </c:strCache>
            </c:strRef>
          </c:cat>
          <c:val>
            <c:numRef>
              <c:f>'Perlmutter-A100'!$K$3:$K$8</c:f>
              <c:numCache>
                <c:formatCode>General</c:formatCode>
                <c:ptCount val="6"/>
                <c:pt idx="0">
                  <c:v>4.8244000000000002E-2</c:v>
                </c:pt>
                <c:pt idx="1">
                  <c:v>9.1011999999999996E-2</c:v>
                </c:pt>
                <c:pt idx="2">
                  <c:v>2.0116999999999999E-2</c:v>
                </c:pt>
                <c:pt idx="3">
                  <c:v>2.9833999999999999E-2</c:v>
                </c:pt>
                <c:pt idx="4">
                  <c:v>9.1489999999999991E-3</c:v>
                </c:pt>
                <c:pt idx="5">
                  <c:v>2.9888999999999999E-2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859-DA4C-A67B-89F941BEF07B}"/>
            </c:ext>
          </c:extLst>
        </c:ser>
        <c:ser>
          <c:idx val="3"/>
          <c:order val="3"/>
          <c:tx>
            <c:v>8 streams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'Perlmutter-A100'!$A$3:$A$8</c:f>
              <c:strCache>
                <c:ptCount val="6"/>
                <c:pt idx="0">
                  <c:v>finan512</c:v>
                </c:pt>
                <c:pt idx="1">
                  <c:v>2cubes_sphere</c:v>
                </c:pt>
                <c:pt idx="2">
                  <c:v>nasasrb</c:v>
                </c:pt>
                <c:pt idx="3">
                  <c:v>cfd2</c:v>
                </c:pt>
                <c:pt idx="4">
                  <c:v>boneS01</c:v>
                </c:pt>
                <c:pt idx="5">
                  <c:v>m_t1</c:v>
                </c:pt>
              </c:strCache>
            </c:strRef>
          </c:cat>
          <c:val>
            <c:numRef>
              <c:f>'Perlmutter-A100'!$L$3:$L$8</c:f>
              <c:numCache>
                <c:formatCode>General</c:formatCode>
                <c:ptCount val="6"/>
                <c:pt idx="0">
                  <c:v>5.0130000000000001E-2</c:v>
                </c:pt>
                <c:pt idx="1">
                  <c:v>0.104133</c:v>
                </c:pt>
                <c:pt idx="2">
                  <c:v>2.1125000000000001E-2</c:v>
                </c:pt>
                <c:pt idx="3">
                  <c:v>3.1085000000000002E-2</c:v>
                </c:pt>
                <c:pt idx="4">
                  <c:v>1.0859000000000001E-2</c:v>
                </c:pt>
                <c:pt idx="5">
                  <c:v>3.2384999999999997E-2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859-DA4C-A67B-89F941BEF07B}"/>
            </c:ext>
          </c:extLst>
        </c:ser>
        <c:ser>
          <c:idx val="4"/>
          <c:order val="4"/>
          <c:tx>
            <c:v>16 streams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'Perlmutter-A100'!$A$3:$A$8</c:f>
              <c:strCache>
                <c:ptCount val="6"/>
                <c:pt idx="0">
                  <c:v>finan512</c:v>
                </c:pt>
                <c:pt idx="1">
                  <c:v>2cubes_sphere</c:v>
                </c:pt>
                <c:pt idx="2">
                  <c:v>nasasrb</c:v>
                </c:pt>
                <c:pt idx="3">
                  <c:v>cfd2</c:v>
                </c:pt>
                <c:pt idx="4">
                  <c:v>boneS01</c:v>
                </c:pt>
                <c:pt idx="5">
                  <c:v>m_t1</c:v>
                </c:pt>
              </c:strCache>
            </c:strRef>
          </c:cat>
          <c:val>
            <c:numRef>
              <c:f>'Perlmutter-A100'!$M$3:$M$8</c:f>
              <c:numCache>
                <c:formatCode>General</c:formatCode>
                <c:ptCount val="6"/>
                <c:pt idx="0">
                  <c:v>6.5937999999999997E-2</c:v>
                </c:pt>
                <c:pt idx="1">
                  <c:v>0.13621</c:v>
                </c:pt>
                <c:pt idx="2">
                  <c:v>2.8420999999999998E-2</c:v>
                </c:pt>
                <c:pt idx="3">
                  <c:v>4.4254000000000002E-2</c:v>
                </c:pt>
                <c:pt idx="4">
                  <c:v>1.5473000000000001E-2</c:v>
                </c:pt>
                <c:pt idx="5">
                  <c:v>4.4018000000000002E-2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859-DA4C-A67B-89F941BEF0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323770432"/>
        <c:axId val="323771088"/>
      </c:barChart>
      <c:catAx>
        <c:axId val="323770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3771088"/>
        <c:crosses val="autoZero"/>
        <c:auto val="1"/>
        <c:lblAlgn val="ctr"/>
        <c:lblOffset val="100"/>
        <c:noMultiLvlLbl val="0"/>
      </c:catAx>
      <c:valAx>
        <c:axId val="323771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Time (seconds)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3770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SpTRSV</a:t>
            </a:r>
            <a:r>
              <a:rPr lang="en-US" dirty="0"/>
              <a:t> on</a:t>
            </a:r>
            <a:r>
              <a:rPr lang="en-US" baseline="0" dirty="0"/>
              <a:t> streams (</a:t>
            </a:r>
            <a:r>
              <a:rPr lang="en-US" baseline="0" dirty="0" err="1"/>
              <a:t>cuSPARSE</a:t>
            </a:r>
            <a:r>
              <a:rPr lang="en-US" baseline="0" dirty="0"/>
              <a:t>, L)</a:t>
            </a:r>
          </a:p>
          <a:p>
            <a:pPr>
              <a:defRPr/>
            </a:pPr>
            <a:r>
              <a:rPr lang="en-US" baseline="0" dirty="0"/>
              <a:t>Speedup w.r.t 1 stream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'Perlmutter-A100'!$A$3</c:f>
              <c:strCache>
                <c:ptCount val="1"/>
                <c:pt idx="0">
                  <c:v>finan512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'Perlmutter-A100'!$D$2:$H$2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numCache>
            </c:numRef>
          </c:cat>
          <c:val>
            <c:numRef>
              <c:f>'Perlmutter-A100'!$I$9:$M$9</c:f>
              <c:numCache>
                <c:formatCode>General</c:formatCode>
                <c:ptCount val="5"/>
                <c:pt idx="0">
                  <c:v>1</c:v>
                </c:pt>
                <c:pt idx="1">
                  <c:v>1.9505261833885372</c:v>
                </c:pt>
                <c:pt idx="2">
                  <c:v>3.8572257690075449</c:v>
                </c:pt>
                <c:pt idx="3">
                  <c:v>7.4242170357071613</c:v>
                </c:pt>
                <c:pt idx="4">
                  <c:v>11.288665109648459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AA6-DE46-8A7F-F4FD4EFC4147}"/>
            </c:ext>
          </c:extLst>
        </c:ser>
        <c:ser>
          <c:idx val="1"/>
          <c:order val="1"/>
          <c:tx>
            <c:strRef>
              <c:f>'Perlmutter-A100'!$A$4</c:f>
              <c:strCache>
                <c:ptCount val="1"/>
                <c:pt idx="0">
                  <c:v>2cubes_sphere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'Perlmutter-A100'!$D$2:$H$2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numCache>
            </c:numRef>
          </c:cat>
          <c:val>
            <c:numRef>
              <c:f>'Perlmutter-A100'!$I$10:$M$10</c:f>
              <c:numCache>
                <c:formatCode>General</c:formatCode>
                <c:ptCount val="5"/>
                <c:pt idx="0">
                  <c:v>1</c:v>
                </c:pt>
                <c:pt idx="1">
                  <c:v>1.9769741237251146</c:v>
                </c:pt>
                <c:pt idx="2">
                  <c:v>3.9018151452555707</c:v>
                </c:pt>
                <c:pt idx="3">
                  <c:v>6.820354738651532</c:v>
                </c:pt>
                <c:pt idx="4">
                  <c:v>10.428367961236326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AA6-DE46-8A7F-F4FD4EFC4147}"/>
            </c:ext>
          </c:extLst>
        </c:ser>
        <c:ser>
          <c:idx val="2"/>
          <c:order val="2"/>
          <c:tx>
            <c:strRef>
              <c:f>'Perlmutter-A100'!$A$5</c:f>
              <c:strCache>
                <c:ptCount val="1"/>
                <c:pt idx="0">
                  <c:v>nasasrb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'Perlmutter-A100'!$D$2:$H$2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numCache>
            </c:numRef>
          </c:cat>
          <c:val>
            <c:numRef>
              <c:f>'Perlmutter-A100'!$I$11:$M$11</c:f>
              <c:numCache>
                <c:formatCode>General</c:formatCode>
                <c:ptCount val="5"/>
                <c:pt idx="0">
                  <c:v>1</c:v>
                </c:pt>
                <c:pt idx="1">
                  <c:v>1.9093980343980343</c:v>
                </c:pt>
                <c:pt idx="2">
                  <c:v>3.7085052443207243</c:v>
                </c:pt>
                <c:pt idx="3">
                  <c:v>7.0631005917159762</c:v>
                </c:pt>
                <c:pt idx="4">
                  <c:v>10.499841666373458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AA6-DE46-8A7F-F4FD4EFC4147}"/>
            </c:ext>
          </c:extLst>
        </c:ser>
        <c:ser>
          <c:idx val="3"/>
          <c:order val="3"/>
          <c:tx>
            <c:strRef>
              <c:f>'Perlmutter-A100'!$A$6</c:f>
              <c:strCache>
                <c:ptCount val="1"/>
                <c:pt idx="0">
                  <c:v>cfd2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'Perlmutter-A100'!$D$2:$H$2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numCache>
            </c:numRef>
          </c:cat>
          <c:val>
            <c:numRef>
              <c:f>'Perlmutter-A100'!$I$12:$M$12</c:f>
              <c:numCache>
                <c:formatCode>General</c:formatCode>
                <c:ptCount val="5"/>
                <c:pt idx="0">
                  <c:v>1</c:v>
                </c:pt>
                <c:pt idx="1">
                  <c:v>1.8648620069789572</c:v>
                </c:pt>
                <c:pt idx="2">
                  <c:v>3.5468257692565528</c:v>
                </c:pt>
                <c:pt idx="3">
                  <c:v>6.8081711436384102</c:v>
                </c:pt>
                <c:pt idx="4">
                  <c:v>9.5644235549328869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AA6-DE46-8A7F-F4FD4EFC4147}"/>
            </c:ext>
          </c:extLst>
        </c:ser>
        <c:ser>
          <c:idx val="4"/>
          <c:order val="4"/>
          <c:tx>
            <c:strRef>
              <c:f>'Perlmutter-A100'!$A$7</c:f>
              <c:strCache>
                <c:ptCount val="1"/>
                <c:pt idx="0">
                  <c:v>boneS01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'Perlmutter-A100'!$D$2:$H$2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numCache>
            </c:numRef>
          </c:cat>
          <c:val>
            <c:numRef>
              <c:f>'Perlmutter-A100'!$I$13:$M$13</c:f>
              <c:numCache>
                <c:formatCode>General</c:formatCode>
                <c:ptCount val="5"/>
                <c:pt idx="0">
                  <c:v>1</c:v>
                </c:pt>
                <c:pt idx="1">
                  <c:v>1.8343836652382151</c:v>
                </c:pt>
                <c:pt idx="2">
                  <c:v>3.1815498961635154</c:v>
                </c:pt>
                <c:pt idx="3">
                  <c:v>5.3610829726494149</c:v>
                </c:pt>
                <c:pt idx="4">
                  <c:v>7.5248497382537316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5AA6-DE46-8A7F-F4FD4EFC4147}"/>
            </c:ext>
          </c:extLst>
        </c:ser>
        <c:ser>
          <c:idx val="5"/>
          <c:order val="5"/>
          <c:tx>
            <c:strRef>
              <c:f>'Perlmutter-A100'!$A$8</c:f>
              <c:strCache>
                <c:ptCount val="1"/>
                <c:pt idx="0">
                  <c:v>m_t1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'Perlmutter-A100'!$D$2:$H$2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numCache>
            </c:numRef>
          </c:cat>
          <c:val>
            <c:numRef>
              <c:f>'Perlmutter-A100'!$I$14:$M$14</c:f>
              <c:numCache>
                <c:formatCode>General</c:formatCode>
                <c:ptCount val="5"/>
                <c:pt idx="0">
                  <c:v>1</c:v>
                </c:pt>
                <c:pt idx="1">
                  <c:v>1.9027773033170499</c:v>
                </c:pt>
                <c:pt idx="2">
                  <c:v>3.7271236909899965</c:v>
                </c:pt>
                <c:pt idx="3">
                  <c:v>6.8797282692604602</c:v>
                </c:pt>
                <c:pt idx="4">
                  <c:v>10.123131446226543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5AA6-DE46-8A7F-F4FD4EFC41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3770432"/>
        <c:axId val="323771088"/>
      </c:lineChart>
      <c:catAx>
        <c:axId val="3237704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Streams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3771088"/>
        <c:crosses val="autoZero"/>
        <c:auto val="1"/>
        <c:lblAlgn val="ctr"/>
        <c:lblOffset val="100"/>
        <c:noMultiLvlLbl val="0"/>
      </c:catAx>
      <c:valAx>
        <c:axId val="323771088"/>
        <c:scaling>
          <c:orientation val="minMax"/>
          <c:max val="16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Speedup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3770432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2F1C89B6-0167-0549-A9D3-815C20C90D38}" type="datetimeFigureOut">
              <a:rPr lang="en-US" smtClean="0"/>
              <a:pPr/>
              <a:t>5/7/24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A2430F75-B5EC-044F-A636-30352D0A135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44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_Slide_NM&amp;CA_UU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2405A7D0-A065-44E8-BD31-2D1AF2D5E0D2}"/>
              </a:ext>
            </a:extLst>
          </p:cNvPr>
          <p:cNvSpPr txBox="1"/>
          <p:nvPr userDrawn="1"/>
        </p:nvSpPr>
        <p:spPr>
          <a:xfrm>
            <a:off x="10193121" y="5382134"/>
            <a:ext cx="1998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0" i="0" u="none" strike="noStrike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Sandia National Laboratories is a </a:t>
            </a:r>
            <a:r>
              <a:rPr lang="en-US" sz="800" b="0" i="0" u="none" strike="noStrike" kern="12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multimission</a:t>
            </a:r>
            <a:r>
              <a:rPr lang="en-US" sz="800" b="0" i="0" u="none" strike="noStrike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800" b="0" i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773147" y="1194099"/>
            <a:ext cx="6351553" cy="1727005"/>
          </a:xfrm>
        </p:spPr>
        <p:txBody>
          <a:bodyPr lIns="0" tIns="91440" rIns="0" bIns="91440" anchor="ctr">
            <a:normAutofit/>
          </a:bodyPr>
          <a:lstStyle>
            <a:lvl1pPr algn="l">
              <a:lnSpc>
                <a:spcPts val="3700"/>
              </a:lnSpc>
              <a:defRPr sz="3600" b="0" i="0" spc="31" baseline="0">
                <a:solidFill>
                  <a:schemeClr val="bg1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F50582B7-4485-2444-8D1C-E899F3EE07AB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0286421" y="6586868"/>
            <a:ext cx="1828800" cy="136525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8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SAND XXXX-XXXX P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E8D43900-98D7-A44C-A2C8-C8E5D50158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3147" y="4142965"/>
            <a:ext cx="6351553" cy="914399"/>
          </a:xfrm>
        </p:spPr>
        <p:txBody>
          <a:bodyPr lIns="0" tIns="0" rIns="0" bIns="0" anchor="b">
            <a:normAutofit/>
          </a:bodyPr>
          <a:lstStyle>
            <a:lvl1pPr marL="0" indent="0" algn="l">
              <a:buNone/>
              <a:defRPr sz="1800" b="0" i="0" cap="none" spc="200" baseline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ADD PRESENTER/AUTHOR NAMES</a:t>
            </a:r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F1AEF7CB-72B7-B743-A375-6E9BEACA879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732140" y="2921104"/>
            <a:ext cx="1302311" cy="914400"/>
          </a:xfrm>
        </p:spPr>
        <p:txBody>
          <a:bodyPr/>
          <a:lstStyle>
            <a:lvl1pPr marL="0" indent="0"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4" name="Picture Placeholder 32">
            <a:extLst>
              <a:ext uri="{FF2B5EF4-FFF2-40B4-BE49-F238E27FC236}">
                <a16:creationId xmlns:a16="http://schemas.microsoft.com/office/drawing/2014/main" id="{34437CB5-4FD1-BD4C-9E3F-DE0347134F2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1894" y="2921104"/>
            <a:ext cx="1828800" cy="914400"/>
          </a:xfrm>
        </p:spPr>
        <p:txBody>
          <a:bodyPr/>
          <a:lstStyle>
            <a:lvl1pPr marL="0" indent="0" algn="l"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6" name="Picture Placeholder 34">
            <a:extLst>
              <a:ext uri="{FF2B5EF4-FFF2-40B4-BE49-F238E27FC236}">
                <a16:creationId xmlns:a16="http://schemas.microsoft.com/office/drawing/2014/main" id="{7D39CEF2-EAFF-1F4F-8C1B-1AFC16A91F4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145897" y="2921104"/>
            <a:ext cx="2167575" cy="914400"/>
          </a:xfrm>
        </p:spPr>
        <p:txBody>
          <a:bodyPr/>
          <a:lstStyle>
            <a:lvl1pPr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7" name="Picture Placeholder 18">
            <a:extLst>
              <a:ext uri="{FF2B5EF4-FFF2-40B4-BE49-F238E27FC236}">
                <a16:creationId xmlns:a16="http://schemas.microsoft.com/office/drawing/2014/main" id="{55971632-141A-4A41-AE8A-7917773F35A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5571" y="1342125"/>
            <a:ext cx="2623459" cy="1461583"/>
          </a:xfrm>
        </p:spPr>
        <p:txBody>
          <a:bodyPr/>
          <a:lstStyle>
            <a:lvl1pPr algn="ctr">
              <a:buFontTx/>
              <a:buNone/>
              <a:defRPr sz="18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3A1840DD-E6D4-FF44-BEE3-04222F6806E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424919" y="2921812"/>
            <a:ext cx="1135118" cy="914400"/>
          </a:xfrm>
        </p:spPr>
        <p:txBody>
          <a:bodyPr/>
          <a:lstStyle>
            <a:lvl1pPr marL="0" indent="0"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02D1180-C050-974C-B328-F450BBE244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3147" y="5382133"/>
            <a:ext cx="6351553" cy="1142491"/>
          </a:xfrm>
        </p:spPr>
        <p:txBody>
          <a:bodyPr lIns="0" tIns="0" rIns="0" bIns="0"/>
          <a:lstStyle>
            <a:lvl1pPr>
              <a:buFontTx/>
              <a:buNone/>
              <a:defRPr sz="1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date, location, or additional content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BEC3E3-A630-AA4F-992A-001F1FFBCB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2928" y="206264"/>
            <a:ext cx="1899562" cy="827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4DA566-7623-2445-81B1-57244B033C0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0507" y="5068122"/>
            <a:ext cx="1740628" cy="25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1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_and_Content_U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648" y="359772"/>
            <a:ext cx="10480752" cy="570225"/>
          </a:xfrm>
          <a:prstGeom prst="rect">
            <a:avLst/>
          </a:prstGeo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Title and Content - 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20647" y="1429233"/>
            <a:ext cx="10480751" cy="46362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7">
            <a:extLst>
              <a:ext uri="{FF2B5EF4-FFF2-40B4-BE49-F238E27FC236}">
                <a16:creationId xmlns:a16="http://schemas.microsoft.com/office/drawing/2014/main" id="{84653370-8875-2C4D-A315-258AE5BBDE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60925A80-6FB1-1F4E-8281-11634B4444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5/7/24</a:t>
            </a:fld>
            <a:endParaRPr lang="en-US" dirty="0"/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C3CAD971-D42D-864F-B8DE-C3410EC67E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01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_and_Double_Content_U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648" y="359772"/>
            <a:ext cx="10480752" cy="5702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Double Content - Click to add 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720724" y="1409700"/>
            <a:ext cx="5029200" cy="46482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6158660" y="1409700"/>
            <a:ext cx="5029200" cy="46482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533CBC10-5638-7E46-81C8-B530E4D766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 Placeholder 8">
            <a:extLst>
              <a:ext uri="{FF2B5EF4-FFF2-40B4-BE49-F238E27FC236}">
                <a16:creationId xmlns:a16="http://schemas.microsoft.com/office/drawing/2014/main" id="{CC0FC208-2094-5247-B442-914250E198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5/7/24</a:t>
            </a:fld>
            <a:endParaRPr lang="en-US" dirty="0"/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93BA4CF5-05C5-E44F-BFA8-5F66D79FCD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54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_Only_U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648" y="359772"/>
            <a:ext cx="10480752" cy="570225"/>
          </a:xfrm>
          <a:prstGeom prst="rect">
            <a:avLst/>
          </a:prstGeom>
        </p:spPr>
        <p:txBody>
          <a:bodyPr/>
          <a:lstStyle>
            <a:lvl1pPr>
              <a:defRPr b="0">
                <a:latin typeface="+mj-lt"/>
              </a:defRPr>
            </a:lvl1pPr>
          </a:lstStyle>
          <a:p>
            <a:r>
              <a:rPr lang="en-US" dirty="0"/>
              <a:t>Title Only - Click to add title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D9194FF3-FB44-4F4A-BEA2-4A866309EC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8">
            <a:extLst>
              <a:ext uri="{FF2B5EF4-FFF2-40B4-BE49-F238E27FC236}">
                <a16:creationId xmlns:a16="http://schemas.microsoft.com/office/drawing/2014/main" id="{E5A6C9AA-8F75-6E4A-9E5F-9953F798B9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5/7/24</a:t>
            </a:fld>
            <a:endParaRPr lang="en-US" dirty="0"/>
          </a:p>
        </p:txBody>
      </p:sp>
      <p:sp>
        <p:nvSpPr>
          <p:cNvPr id="11" name="Footer Placeholder 9">
            <a:extLst>
              <a:ext uri="{FF2B5EF4-FFF2-40B4-BE49-F238E27FC236}">
                <a16:creationId xmlns:a16="http://schemas.microsoft.com/office/drawing/2014/main" id="{8BF130D3-3334-8F4F-B697-35A9F2814C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01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_Slide_U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382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Section_Break_NM&amp;CA_UU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4" y="5064546"/>
            <a:ext cx="7070704" cy="993354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800" b="0" i="0" cap="none" spc="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7070706" cy="1690255"/>
          </a:xfrm>
        </p:spPr>
        <p:txBody>
          <a:bodyPr lIns="0" rIns="0" anchor="ctr">
            <a:normAutofit/>
          </a:bodyPr>
          <a:lstStyle>
            <a:lvl1pPr algn="l">
              <a:lnSpc>
                <a:spcPts val="3700"/>
              </a:lnSpc>
              <a:defRPr sz="3600" b="0" i="0" spc="31" baseline="0">
                <a:solidFill>
                  <a:schemeClr val="bg1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8" name="Date Placeholder 8">
            <a:extLst>
              <a:ext uri="{FF2B5EF4-FFF2-40B4-BE49-F238E27FC236}">
                <a16:creationId xmlns:a16="http://schemas.microsoft.com/office/drawing/2014/main" id="{3BEBB9B5-AA21-3743-AE6F-D669D968EB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5/7/24</a:t>
            </a:fld>
            <a:endParaRPr lang="en-US" dirty="0"/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4B41CB23-D8A4-634B-8696-A8C38E3AC1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03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Title and Content - 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00000"/>
              </a:lnSpc>
              <a:buFontTx/>
              <a:buNone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00000"/>
              </a:lnSpc>
              <a:buFont typeface="Wingdings" pitchFamily="2" charset="2"/>
              <a:buChar char="§"/>
              <a:defRPr/>
            </a:lvl2pPr>
            <a:lvl3pPr>
              <a:lnSpc>
                <a:spcPct val="100000"/>
              </a:lnSpc>
              <a:buFont typeface="Wingdings" pitchFamily="2" charset="2"/>
              <a:buChar char="§"/>
              <a:defRPr/>
            </a:lvl3pPr>
            <a:lvl4pPr>
              <a:lnSpc>
                <a:spcPct val="100000"/>
              </a:lnSpc>
              <a:buFont typeface="Wingdings" pitchFamily="2" charset="2"/>
              <a:buChar char="§"/>
              <a:defRPr/>
            </a:lvl4pPr>
            <a:lvl5pPr>
              <a:lnSpc>
                <a:spcPct val="100000"/>
              </a:lnSpc>
              <a:buFont typeface="Wingdings" pitchFamily="2" charset="2"/>
              <a:buChar char="§"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4DA5D46-7DB6-A447-B104-EB1662B309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pPr algn="ctr"/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31D3A3-757D-8B47-A2D3-3517AB7E4E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5/7/24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6376D8E-D4AE-934B-B500-E11F86158F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99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and_Double_Content_U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Double Content - Click to add title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6158660" y="1409700"/>
            <a:ext cx="5029200" cy="4648200"/>
          </a:xfrm>
        </p:spPr>
        <p:txBody>
          <a:bodyPr lIns="45720"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AFE68596-C998-4449-AA72-201F663B108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20724" y="1409700"/>
            <a:ext cx="5029200" cy="4648200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88CC8865-9B06-F04A-B596-67CF2250F5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pPr algn="ctr"/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Date Placeholder 8">
            <a:extLst>
              <a:ext uri="{FF2B5EF4-FFF2-40B4-BE49-F238E27FC236}">
                <a16:creationId xmlns:a16="http://schemas.microsoft.com/office/drawing/2014/main" id="{8984D5BE-3984-D642-8048-62E970BD9D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5/7/24</a:t>
            </a:fld>
            <a:endParaRPr lang="en-US" dirty="0"/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D37F498F-8C04-8E41-B8E2-2CF797996E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79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_Only_U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latin typeface="+mj-lt"/>
              </a:defRPr>
            </a:lvl1pPr>
          </a:lstStyle>
          <a:p>
            <a:r>
              <a:rPr lang="en-US" dirty="0"/>
              <a:t>Title Only - Click to add title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047140F4-9603-3740-AC59-61030724EC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pPr algn="ctr"/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8">
            <a:extLst>
              <a:ext uri="{FF2B5EF4-FFF2-40B4-BE49-F238E27FC236}">
                <a16:creationId xmlns:a16="http://schemas.microsoft.com/office/drawing/2014/main" id="{32A26D86-2879-4B46-86CA-D69ABD3FE8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5/7/24</a:t>
            </a:fld>
            <a:endParaRPr lang="en-US" dirty="0"/>
          </a:p>
        </p:txBody>
      </p:sp>
      <p:sp>
        <p:nvSpPr>
          <p:cNvPr id="11" name="Footer Placeholder 9">
            <a:extLst>
              <a:ext uri="{FF2B5EF4-FFF2-40B4-BE49-F238E27FC236}">
                <a16:creationId xmlns:a16="http://schemas.microsoft.com/office/drawing/2014/main" id="{5B861089-20B6-544A-BC46-4CA4C9A1BB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80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_Slide_U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013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Full Width">
  <p:cSld name="Text Full Width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7"/>
          <p:cNvSpPr txBox="1"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600"/>
              <a:buFont typeface="Open Sans"/>
              <a:buNone/>
              <a:defRPr>
                <a:solidFill>
                  <a:srgbClr val="168FD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7"/>
          <p:cNvSpPr txBox="1">
            <a:spLocks noGrp="1"/>
          </p:cNvSpPr>
          <p:nvPr>
            <p:ph type="body" idx="1"/>
          </p:nvPr>
        </p:nvSpPr>
        <p:spPr>
          <a:xfrm>
            <a:off x="624840" y="1335088"/>
            <a:ext cx="10933886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›"/>
              <a:defRPr sz="28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937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600"/>
              <a:buChar char="›"/>
              <a:defRPr sz="26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›"/>
              <a:defRPr sz="2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683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Char char="›"/>
              <a:defRPr sz="22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›"/>
              <a:defRPr sz="20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2" name="Google Shape;22;p27"/>
          <p:cNvCxnSpPr/>
          <p:nvPr/>
        </p:nvCxnSpPr>
        <p:spPr>
          <a:xfrm>
            <a:off x="411480" y="365126"/>
            <a:ext cx="0" cy="6108699"/>
          </a:xfrm>
          <a:prstGeom prst="straightConnector1">
            <a:avLst/>
          </a:prstGeom>
          <a:noFill/>
          <a:ln w="9525" cap="flat" cmpd="sng">
            <a:solidFill>
              <a:srgbClr val="168FD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3" name="Google Shape;23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7084" y="6312023"/>
            <a:ext cx="2710842" cy="161801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7"/>
          <p:cNvSpPr txBox="1">
            <a:spLocks noGrp="1"/>
          </p:cNvSpPr>
          <p:nvPr>
            <p:ph type="ftr" idx="11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7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27"/>
          <p:cNvSpPr txBox="1">
            <a:spLocks noGrp="1"/>
          </p:cNvSpPr>
          <p:nvPr>
            <p:ph type="dt" idx="10"/>
          </p:nvPr>
        </p:nvSpPr>
        <p:spPr>
          <a:xfrm>
            <a:off x="10733103" y="6583680"/>
            <a:ext cx="10823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7" name="Google Shape;2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03523" y="159082"/>
            <a:ext cx="2004646" cy="343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6367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_Slide_NM&amp;CA_UU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2405A7D0-A065-44E8-BD31-2D1AF2D5E0D2}"/>
              </a:ext>
            </a:extLst>
          </p:cNvPr>
          <p:cNvSpPr txBox="1"/>
          <p:nvPr userDrawn="1"/>
        </p:nvSpPr>
        <p:spPr>
          <a:xfrm>
            <a:off x="10193121" y="5382134"/>
            <a:ext cx="1998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0" i="0" u="none" strike="noStrike" kern="12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Sandia National Laboratories is a </a:t>
            </a:r>
            <a:r>
              <a:rPr lang="en-US" sz="800" b="0" i="0" u="none" strike="noStrike" kern="12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multimission</a:t>
            </a:r>
            <a:r>
              <a:rPr lang="en-US" sz="800" b="0" i="0" u="none" strike="noStrike" kern="12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800" b="0" i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F1AEF7CB-72B7-B743-A375-6E9BEACA879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732140" y="2921104"/>
            <a:ext cx="1302311" cy="914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4" name="Picture Placeholder 32">
            <a:extLst>
              <a:ext uri="{FF2B5EF4-FFF2-40B4-BE49-F238E27FC236}">
                <a16:creationId xmlns:a16="http://schemas.microsoft.com/office/drawing/2014/main" id="{34437CB5-4FD1-BD4C-9E3F-DE0347134F2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1894" y="2921104"/>
            <a:ext cx="1828800" cy="914400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6" name="Picture Placeholder 34">
            <a:extLst>
              <a:ext uri="{FF2B5EF4-FFF2-40B4-BE49-F238E27FC236}">
                <a16:creationId xmlns:a16="http://schemas.microsoft.com/office/drawing/2014/main" id="{7D39CEF2-EAFF-1F4F-8C1B-1AFC16A91F4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145897" y="2921104"/>
            <a:ext cx="2167575" cy="91440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7" name="Picture Placeholder 18">
            <a:extLst>
              <a:ext uri="{FF2B5EF4-FFF2-40B4-BE49-F238E27FC236}">
                <a16:creationId xmlns:a16="http://schemas.microsoft.com/office/drawing/2014/main" id="{55971632-141A-4A41-AE8A-7917773F35A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5571" y="1342125"/>
            <a:ext cx="2623459" cy="1461583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18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3A1840DD-E6D4-FF44-BEE3-04222F6806E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424919" y="2921812"/>
            <a:ext cx="1135118" cy="914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A640D0C-6768-054F-A9E5-72433DED96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147" y="1194099"/>
            <a:ext cx="6351553" cy="1727005"/>
          </a:xfrm>
        </p:spPr>
        <p:txBody>
          <a:bodyPr lIns="0" tIns="91440" rIns="0" bIns="91440" anchor="ctr">
            <a:normAutofit/>
          </a:bodyPr>
          <a:lstStyle>
            <a:lvl1pPr algn="l">
              <a:lnSpc>
                <a:spcPts val="3700"/>
              </a:lnSpc>
              <a:defRPr sz="3600" b="0" i="0" spc="31" baseline="0">
                <a:solidFill>
                  <a:schemeClr val="bg1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49EC6533-A0BD-5E46-AF14-AB8CC26AA9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86421" y="6586868"/>
            <a:ext cx="1828800" cy="136525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800"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SAND XXXX-XXXX P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B7B0D49C-82E5-0B42-A64F-A7234DA2B0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3147" y="4142965"/>
            <a:ext cx="6351553" cy="914399"/>
          </a:xfrm>
        </p:spPr>
        <p:txBody>
          <a:bodyPr lIns="0" tIns="0" rIns="0" bIns="0" anchor="b">
            <a:normAutofit/>
          </a:bodyPr>
          <a:lstStyle>
            <a:lvl1pPr marL="0" indent="0" algn="l">
              <a:buNone/>
              <a:defRPr sz="1800" b="0" i="0" cap="none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ADD PRESENTER/AUTHOR NAMES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44566E6-F23A-E842-B04D-8E74C1E5C08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3147" y="5382133"/>
            <a:ext cx="6351553" cy="1142491"/>
          </a:xfrm>
        </p:spPr>
        <p:txBody>
          <a:bodyPr lIns="0" tIns="0" rIns="0" bIns="0"/>
          <a:lstStyle>
            <a:lvl1pPr>
              <a:buFontTx/>
              <a:buNone/>
              <a:defRPr sz="1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date, location, or additional content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09C096-9973-EF42-BC88-D6ADDE589AE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2928" y="206264"/>
            <a:ext cx="1899562" cy="8277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30676C-5F7C-9C42-9914-B73F06BACB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72826" y="5073548"/>
            <a:ext cx="1863045" cy="25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_Break_NM&amp;CA_UU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0F807EE3-5A7B-7B43-9CD9-05809754EE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30694" y="5064546"/>
            <a:ext cx="7070704" cy="993354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800" b="0" i="0" cap="none" spc="2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B80C274-88C4-EF40-AFFB-1D3EE28ABA9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7070706" cy="1690255"/>
          </a:xfrm>
        </p:spPr>
        <p:txBody>
          <a:bodyPr lIns="0" rIns="0" anchor="ctr">
            <a:normAutofit/>
          </a:bodyPr>
          <a:lstStyle>
            <a:lvl1pPr algn="l">
              <a:lnSpc>
                <a:spcPts val="3700"/>
              </a:lnSpc>
              <a:defRPr sz="3600" b="0" i="0" spc="31" baseline="0">
                <a:solidFill>
                  <a:schemeClr val="bg1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12" name="Date Placeholder 8">
            <a:extLst>
              <a:ext uri="{FF2B5EF4-FFF2-40B4-BE49-F238E27FC236}">
                <a16:creationId xmlns:a16="http://schemas.microsoft.com/office/drawing/2014/main" id="{28F9A4F9-E91B-894E-980A-89E25D983C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5/7/24</a:t>
            </a:fld>
            <a:endParaRPr lang="en-US" dirty="0"/>
          </a:p>
        </p:txBody>
      </p:sp>
      <p:sp>
        <p:nvSpPr>
          <p:cNvPr id="13" name="Footer Placeholder 9">
            <a:extLst>
              <a:ext uri="{FF2B5EF4-FFF2-40B4-BE49-F238E27FC236}">
                <a16:creationId xmlns:a16="http://schemas.microsoft.com/office/drawing/2014/main" id="{9BB042E6-FFFD-3849-9A9F-1B3E03339F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60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647" y="1429233"/>
            <a:ext cx="10480751" cy="4636287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1E2D48-26E4-F540-8A4B-081EC834D0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pPr algn="ctr"/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27CFCD6-42D6-CF46-A09D-23B16AA07F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5/7/24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C1FC436-ACD0-714D-A860-1E9467D1FE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895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701" r:id="rId2"/>
    <p:sldLayoutId id="2147483813" r:id="rId3"/>
    <p:sldLayoutId id="2147483697" r:id="rId4"/>
    <p:sldLayoutId id="2147483698" r:id="rId5"/>
    <p:sldLayoutId id="2147483769" r:id="rId6"/>
    <p:sldLayoutId id="2147483815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54" rtl="0" eaLnBrk="1" latinLnBrk="0" hangingPunct="1">
        <a:lnSpc>
          <a:spcPct val="85000"/>
        </a:lnSpc>
        <a:spcBef>
          <a:spcPct val="0"/>
        </a:spcBef>
        <a:buNone/>
        <a:defRPr sz="2800" b="0" i="0" kern="1200" spc="100" baseline="0">
          <a:solidFill>
            <a:schemeClr val="bg2">
              <a:lumMod val="25000"/>
            </a:schemeClr>
          </a:solidFill>
          <a:latin typeface="+mj-lt"/>
          <a:ea typeface="Open Sans SemiBold" panose="020B0606030504020204" pitchFamily="34" charset="0"/>
          <a:cs typeface="Open Sans SemiBold" panose="020B0606030504020204" pitchFamily="34" charset="0"/>
        </a:defRPr>
      </a:lvl1pPr>
    </p:titleStyle>
    <p:bodyStyle>
      <a:lvl1pPr marL="0" indent="0" algn="l" defTabSz="914354" rtl="0" eaLnBrk="1" latinLnBrk="0" hangingPunct="0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Tx/>
        <a:buNone/>
        <a:defRPr sz="20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86909" indent="-285750" algn="l" defTabSz="914354" rtl="0" eaLnBrk="1" latinLnBrk="0" hangingPunct="0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itchFamily="2" charset="2"/>
        <a:buChar char="§"/>
        <a:defRPr sz="18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69780" indent="-285750" algn="l" defTabSz="914354" rtl="0" eaLnBrk="1" latinLnBrk="0" hangingPunct="0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itchFamily="2" charset="2"/>
        <a:buChar char="§"/>
        <a:defRPr sz="14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52651" indent="-285750" algn="l" defTabSz="914354" rtl="0" eaLnBrk="1" latinLnBrk="0" hangingPunct="0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itchFamily="2" charset="2"/>
        <a:buChar char="§"/>
        <a:defRPr sz="14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35522" indent="-285750" algn="l" defTabSz="914354" rtl="0" eaLnBrk="1" latinLnBrk="0" hangingPunct="0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itchFamily="2" charset="2"/>
        <a:buChar char="§"/>
        <a:defRPr sz="14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A1891C8-40F6-0844-84D7-FB57C74DF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1E04381-06F4-6A4A-986B-6305FD523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647" y="1429233"/>
            <a:ext cx="10480751" cy="46362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1C83E4D2-C847-754F-86F1-AE63596BA0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 Placeholder 8">
            <a:extLst>
              <a:ext uri="{FF2B5EF4-FFF2-40B4-BE49-F238E27FC236}">
                <a16:creationId xmlns:a16="http://schemas.microsoft.com/office/drawing/2014/main" id="{D5068D1B-B42E-8343-A696-82B7686B40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5/7/24</a:t>
            </a:fld>
            <a:endParaRPr lang="en-US" dirty="0"/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1259F7E5-8F2B-7D4F-BF1C-8C59362650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178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756" r:id="rId2"/>
    <p:sldLayoutId id="2147483758" r:id="rId3"/>
    <p:sldLayoutId id="2147483759" r:id="rId4"/>
    <p:sldLayoutId id="2147483765" r:id="rId5"/>
    <p:sldLayoutId id="2147483772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54" rtl="0" eaLnBrk="1" latinLnBrk="0" hangingPunct="1">
        <a:lnSpc>
          <a:spcPct val="85000"/>
        </a:lnSpc>
        <a:spcBef>
          <a:spcPct val="0"/>
        </a:spcBef>
        <a:buNone/>
        <a:defRPr sz="2800" b="0" i="0" kern="1200" spc="100" baseline="0">
          <a:solidFill>
            <a:schemeClr val="bg1"/>
          </a:solidFill>
          <a:latin typeface="+mj-lt"/>
          <a:ea typeface="Open Sans SemiBold" panose="020B0606030504020204" pitchFamily="34" charset="0"/>
          <a:cs typeface="Open Sans SemiBold" panose="020B0606030504020204" pitchFamily="34" charset="0"/>
        </a:defRPr>
      </a:lvl1pPr>
    </p:titleStyle>
    <p:bodyStyle>
      <a:lvl1pPr marL="91436" indent="-91436" algn="l" defTabSz="914354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2000" b="0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384029" indent="-182870" algn="l" defTabSz="914354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rgbClr val="00B0F0"/>
        </a:buClr>
        <a:buFont typeface="Wingdings" pitchFamily="2" charset="2"/>
        <a:buChar char="§"/>
        <a:defRPr sz="1800" b="0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566900" indent="-182870" algn="l" defTabSz="914354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rgbClr val="00B0F0"/>
        </a:buClr>
        <a:buFont typeface="Wingdings" pitchFamily="2" charset="2"/>
        <a:buChar char="§"/>
        <a:defRPr sz="1400" b="0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749771" indent="-182870" algn="l" defTabSz="914354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rgbClr val="00B0F0"/>
        </a:buClr>
        <a:buFont typeface="Wingdings" pitchFamily="2" charset="2"/>
        <a:buChar char="§"/>
        <a:defRPr sz="1400" b="0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932642" indent="-182870" algn="l" defTabSz="914354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rgbClr val="00B0F0"/>
        </a:buClr>
        <a:buFont typeface="Wingdings" pitchFamily="2" charset="2"/>
        <a:buChar char="§"/>
        <a:defRPr sz="1400" b="0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okkos/kokkos-fft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okkos/kokkos-comm" TargetMode="Externa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F4D8B3A-FD4A-B145-BF47-2951FF3843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147" y="1194099"/>
            <a:ext cx="6499850" cy="1727005"/>
          </a:xfrm>
        </p:spPr>
        <p:txBody>
          <a:bodyPr/>
          <a:lstStyle/>
          <a:p>
            <a:r>
              <a:rPr lang="en-US" dirty="0" err="1"/>
              <a:t>Kokkos</a:t>
            </a:r>
            <a:r>
              <a:rPr lang="en-US" dirty="0"/>
              <a:t> Ecosystem</a:t>
            </a:r>
            <a:br>
              <a:rPr lang="en-US" dirty="0"/>
            </a:br>
            <a:r>
              <a:rPr lang="en-US" dirty="0"/>
              <a:t>           State of the Union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CCD0F44-4EA8-8C44-9450-19DE5A3992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Subtitle 20">
            <a:extLst>
              <a:ext uri="{FF2B5EF4-FFF2-40B4-BE49-F238E27FC236}">
                <a16:creationId xmlns:a16="http://schemas.microsoft.com/office/drawing/2014/main" id="{05146071-E038-D245-BA97-211FAFC057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785" y="4190909"/>
            <a:ext cx="6351553" cy="914399"/>
          </a:xfrm>
        </p:spPr>
        <p:txBody>
          <a:bodyPr/>
          <a:lstStyle/>
          <a:p>
            <a:r>
              <a:rPr lang="en-US" dirty="0"/>
              <a:t>Presenting on behalf of the </a:t>
            </a:r>
            <a:r>
              <a:rPr lang="en-US" dirty="0" err="1"/>
              <a:t>Kokkos</a:t>
            </a:r>
            <a:r>
              <a:rPr lang="en-US" dirty="0"/>
              <a:t> team:</a:t>
            </a:r>
          </a:p>
          <a:p>
            <a:r>
              <a:rPr lang="en-US" dirty="0"/>
              <a:t>      Christian Trott + Luc Berger-</a:t>
            </a:r>
            <a:r>
              <a:rPr lang="en-US" dirty="0" err="1"/>
              <a:t>Vergiat</a:t>
            </a:r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0FD3EDE-EDF8-A349-858C-CC5E9DA4824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B36A77-2F07-B547-89B1-89D82C7ED00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859F9A0-CC96-5E48-98DB-5E928182A75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2AF09FC6-5A9D-AADC-6C08-CBA340AB718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4237" r="4237"/>
          <a:stretch>
            <a:fillRect/>
          </a:stretch>
        </p:blipFill>
        <p:spPr/>
      </p:pic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AC841BF-AA84-C642-806C-BC028207D0C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3DE3501-3CD2-0F44-87FB-60856AFB3D0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Sandia National Laboratories, Center for Computing Research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7542A7-2628-7330-CA1A-6C9A0F8F545D}"/>
              </a:ext>
            </a:extLst>
          </p:cNvPr>
          <p:cNvSpPr/>
          <p:nvPr/>
        </p:nvSpPr>
        <p:spPr>
          <a:xfrm>
            <a:off x="699480" y="6354061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44444"/>
                </a:solidFill>
                <a:latin typeface="Source Sans Pro" panose="020F0502020204030204" pitchFamily="34" charset="0"/>
              </a:rPr>
              <a:t>SANDXXXX C</a:t>
            </a:r>
            <a:endParaRPr lang="en-US" dirty="0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120A2FB2-3D4A-32FB-C6CD-1D293A71E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635" y="3095410"/>
            <a:ext cx="5204524" cy="110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10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B4913-222C-F2AD-6ECB-43119C74C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Ongoing work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097C1-F272-9313-E4F3-5E26C2971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8" y="929997"/>
            <a:ext cx="10480751" cy="4636287"/>
          </a:xfrm>
        </p:spPr>
        <p:txBody>
          <a:bodyPr>
            <a:normAutofit/>
          </a:bodyPr>
          <a:lstStyle/>
          <a:p>
            <a:r>
              <a:rPr lang="en-US" sz="2400" dirty="0"/>
              <a:t>&gt;80% routine software development/maintenance</a:t>
            </a:r>
          </a:p>
          <a:p>
            <a:pPr lvl="1"/>
            <a:r>
              <a:rPr lang="en-US" sz="2000" dirty="0"/>
              <a:t>Bugs, changing toolchains, minor improvements such as interface consistency</a:t>
            </a:r>
          </a:p>
          <a:p>
            <a:r>
              <a:rPr lang="en-US" sz="2400" dirty="0"/>
              <a:t>C++20 transition for Summer 2025</a:t>
            </a:r>
          </a:p>
          <a:p>
            <a:pPr lvl="1"/>
            <a:r>
              <a:rPr lang="en-US" sz="2000" dirty="0"/>
              <a:t>Good idea to start having a build or so for your apps/libraries with C++20</a:t>
            </a:r>
          </a:p>
          <a:p>
            <a:pPr lvl="1"/>
            <a:r>
              <a:rPr lang="en-US" sz="2000" dirty="0"/>
              <a:t>Don’t expect any real issues</a:t>
            </a:r>
          </a:p>
          <a:p>
            <a:r>
              <a:rPr lang="en-US" sz="2400" dirty="0"/>
              <a:t>Actively working on </a:t>
            </a:r>
            <a:r>
              <a:rPr lang="en-US" sz="2400" dirty="0" err="1"/>
              <a:t>mdspan</a:t>
            </a:r>
            <a:r>
              <a:rPr lang="en-US" sz="2400" dirty="0"/>
              <a:t> transition</a:t>
            </a:r>
          </a:p>
          <a:p>
            <a:pPr lvl="1"/>
            <a:r>
              <a:rPr lang="en-US" sz="2000" dirty="0"/>
              <a:t>Some usability improvements this would allow require C++20</a:t>
            </a:r>
          </a:p>
          <a:p>
            <a:pPr lvl="1"/>
            <a:r>
              <a:rPr lang="en-US" sz="2000" dirty="0"/>
              <a:t>We are shipping C++23 </a:t>
            </a:r>
            <a:r>
              <a:rPr lang="en-US" sz="2000" dirty="0" err="1"/>
              <a:t>mdspan</a:t>
            </a:r>
            <a:r>
              <a:rPr lang="en-US" sz="2000" dirty="0"/>
              <a:t> (as C++17 backport) in </a:t>
            </a:r>
            <a:r>
              <a:rPr lang="en-US" sz="2000" dirty="0" err="1"/>
              <a:t>Kokkos</a:t>
            </a:r>
            <a:endParaRPr lang="en-US" sz="2000" dirty="0"/>
          </a:p>
          <a:p>
            <a:pPr lvl="1"/>
            <a:r>
              <a:rPr lang="en-US" sz="2000" dirty="0" err="1"/>
              <a:t>Kokkos</a:t>
            </a:r>
            <a:r>
              <a:rPr lang="en-US" sz="2000" dirty="0"/>
              <a:t> 4.4 will bring interop interfaces (View </a:t>
            </a:r>
            <a:r>
              <a:rPr lang="en-US" sz="2000" dirty="0">
                <a:sym typeface="Wingdings" pitchFamily="2" charset="2"/>
              </a:rPr>
              <a:t> </a:t>
            </a:r>
            <a:r>
              <a:rPr lang="en-US" sz="2000" dirty="0" err="1">
                <a:sym typeface="Wingdings" pitchFamily="2" charset="2"/>
              </a:rPr>
              <a:t>mdspan</a:t>
            </a:r>
            <a:r>
              <a:rPr lang="en-US" sz="2000" dirty="0">
                <a:sym typeface="Wingdings" pitchFamily="2" charset="2"/>
              </a:rPr>
              <a:t>)</a:t>
            </a:r>
            <a:r>
              <a:rPr lang="en-US" sz="2000" dirty="0"/>
              <a:t>: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75DEBC-D3C0-7B6D-4207-1CDAE1453F68}"/>
              </a:ext>
            </a:extLst>
          </p:cNvPr>
          <p:cNvSpPr txBox="1"/>
          <p:nvPr/>
        </p:nvSpPr>
        <p:spPr>
          <a:xfrm>
            <a:off x="1275415" y="4822839"/>
            <a:ext cx="1504900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Kokkos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::View&lt;</a:t>
            </a:r>
            <a:r>
              <a:rPr lang="en-US" sz="1600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*&gt; a(</a:t>
            </a:r>
            <a:r>
              <a:rPr lang="en-US" sz="16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"A"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6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13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// construct </a:t>
            </a:r>
            <a:r>
              <a:rPr lang="en-US" sz="1600" dirty="0" err="1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mdspan</a:t>
            </a:r>
            <a:r>
              <a:rPr lang="en-US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 from view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Kokkos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mdspan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1600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Kokkos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dextents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1600" dirty="0" err="1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size_t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&gt;&gt;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a_mds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(a);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// return </a:t>
            </a:r>
            <a:r>
              <a:rPr lang="en-US" sz="1600" dirty="0" err="1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mdspan</a:t>
            </a:r>
            <a:r>
              <a:rPr lang="en-US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 from View </a:t>
            </a:r>
            <a:r>
              <a:rPr lang="en-US" sz="1600" dirty="0">
                <a:solidFill>
                  <a:srgbClr val="0000A3"/>
                </a:solidFill>
                <a:effectLst/>
                <a:highlight>
                  <a:srgbClr val="1DE2DF"/>
                </a:highlight>
                <a:latin typeface="Menlo" panose="020B0609030804020204" pitchFamily="49" charset="0"/>
              </a:rPr>
              <a:t>(</a:t>
            </a:r>
            <a:r>
              <a:rPr lang="en-US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this is using </a:t>
            </a:r>
            <a:r>
              <a:rPr lang="en-US" sz="1600" dirty="0" err="1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layout_right_padded</a:t>
            </a:r>
            <a:r>
              <a:rPr lang="en-US" sz="1600" dirty="0">
                <a:solidFill>
                  <a:srgbClr val="0000A3"/>
                </a:solidFill>
                <a:effectLst/>
                <a:highlight>
                  <a:srgbClr val="1DE2DF"/>
                </a:highlight>
                <a:latin typeface="Menlo" panose="020B0609030804020204" pitchFamily="49" charset="0"/>
              </a:rPr>
              <a:t>)</a:t>
            </a:r>
            <a:endParaRPr lang="en-US" sz="1600" dirty="0">
              <a:solidFill>
                <a:srgbClr val="400BD9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b_mds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a.to_mdspan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// construct View from </a:t>
            </a:r>
            <a:r>
              <a:rPr lang="en-US" sz="1600" dirty="0" err="1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mdspan</a:t>
            </a:r>
            <a:endParaRPr lang="en-US" sz="1600" dirty="0">
              <a:solidFill>
                <a:srgbClr val="400BD9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Kokkos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::View&lt;</a:t>
            </a:r>
            <a:r>
              <a:rPr lang="en-US" sz="1600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*&gt; b(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b_mds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02627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86BBE-6006-BC3B-3D8C-F5447C0D6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Recent(</a:t>
            </a:r>
            <a:r>
              <a:rPr lang="en-US" dirty="0" err="1"/>
              <a:t>ish</a:t>
            </a:r>
            <a:r>
              <a:rPr lang="en-US" dirty="0"/>
              <a:t>) </a:t>
            </a:r>
            <a:r>
              <a:rPr lang="en-US" dirty="0" err="1"/>
              <a:t>Kokkos</a:t>
            </a:r>
            <a:r>
              <a:rPr lang="en-US" dirty="0"/>
              <a:t>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95414-A2B7-6402-D717-26EFAE20E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8" y="1122555"/>
            <a:ext cx="10480752" cy="2589772"/>
          </a:xfrm>
        </p:spPr>
        <p:txBody>
          <a:bodyPr>
            <a:normAutofit/>
          </a:bodyPr>
          <a:lstStyle/>
          <a:p>
            <a:r>
              <a:rPr lang="en-US" b="1" dirty="0"/>
              <a:t>C++ Standard Algorithms (Core)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E.g. </a:t>
            </a:r>
            <a:r>
              <a:rPr lang="en-US" dirty="0" err="1"/>
              <a:t>Kokkos</a:t>
            </a:r>
            <a:r>
              <a:rPr lang="en-US" dirty="0"/>
              <a:t>::transform (exec, a, b, operation);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&gt;60 algorithms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Work on Views or Iterators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Easy on-ramp for any C++ programmer used to standard 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2CA1C-A7A2-E108-5FF2-57B21513FD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11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92084B9-B69C-3875-C75D-6B8F5C42C26C}"/>
              </a:ext>
            </a:extLst>
          </p:cNvPr>
          <p:cNvSpPr txBox="1">
            <a:spLocks/>
          </p:cNvSpPr>
          <p:nvPr/>
        </p:nvSpPr>
        <p:spPr>
          <a:xfrm>
            <a:off x="720648" y="3904885"/>
            <a:ext cx="8639639" cy="2819399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0" indent="0" algn="l" defTabSz="914354" rtl="0" eaLnBrk="1" latinLnBrk="0" hangingPunct="0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Tx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86909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69780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52651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35522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C++ SIMD Types (Core)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Leverage SIMD </a:t>
            </a:r>
            <a:r>
              <a:rPr lang="en-US" dirty="0" err="1"/>
              <a:t>intrinsics</a:t>
            </a:r>
            <a:r>
              <a:rPr lang="en-US" dirty="0"/>
              <a:t> on host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Interface based on ISO C++ 26 proposal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Works seamlessly when compiling for GPUs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Reliably get performance out of CPUs with long vector units</a:t>
            </a:r>
          </a:p>
        </p:txBody>
      </p:sp>
    </p:spTree>
    <p:extLst>
      <p:ext uri="{BB962C8B-B14F-4D97-AF65-F5344CB8AC3E}">
        <p14:creationId xmlns:p14="http://schemas.microsoft.com/office/powerpoint/2010/main" val="285997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DEF63-2BED-3140-2184-92FB2E038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GPU Support - Experimental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169F3-0CA3-A8E1-AAAB-568353E9D3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12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7DEA512-62D2-3B59-8D43-FF8A8E59B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698" y="1093347"/>
            <a:ext cx="9464098" cy="5937039"/>
          </a:xfrm>
        </p:spPr>
        <p:txBody>
          <a:bodyPr>
            <a:normAutofit/>
          </a:bodyPr>
          <a:lstStyle/>
          <a:p>
            <a:r>
              <a:rPr lang="en-US" b="1" dirty="0"/>
              <a:t>Support using multiple GPUs from a single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Highly Experimental and CUDA only!</a:t>
            </a:r>
          </a:p>
          <a:p>
            <a:pPr marL="829809" lvl="1" indent="-342900">
              <a:buFont typeface="Arial" panose="020B0604020202020204" pitchFamily="34" charset="0"/>
              <a:buChar char="•"/>
            </a:pPr>
            <a:r>
              <a:rPr lang="en-US" dirty="0"/>
              <a:t>But should largely work at this 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now: interoperability interface only for CUDA</a:t>
            </a:r>
          </a:p>
          <a:p>
            <a:pPr marL="829809" lvl="1" indent="-342900">
              <a:buFont typeface="Arial" panose="020B0604020202020204" pitchFamily="34" charset="0"/>
              <a:buChar char="•"/>
            </a:pPr>
            <a:r>
              <a:rPr lang="en-US" dirty="0"/>
              <a:t>I.e. user has to create execution space instances via backend specific APIs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are looking for feedback</a:t>
            </a:r>
          </a:p>
          <a:p>
            <a:r>
              <a:rPr lang="en-US" b="1" dirty="0"/>
              <a:t>Two usage modes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Have multiple host threads – each assigned to a specific GPU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Dispatch overlapping work to multiple GPUs from the same host thread</a:t>
            </a:r>
          </a:p>
          <a:p>
            <a:r>
              <a:rPr lang="en-US" b="1" dirty="0"/>
              <a:t>Who this is intended for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Higher level runtime systems such as Legion, Uintah, HPX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Folks who want to use multiple GPUs on a single node without MPI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1D16B3E-2E3C-38C8-7A13-6CBEE2E06031}"/>
              </a:ext>
            </a:extLst>
          </p:cNvPr>
          <p:cNvSpPr/>
          <p:nvPr/>
        </p:nvSpPr>
        <p:spPr>
          <a:xfrm>
            <a:off x="434715" y="2938072"/>
            <a:ext cx="10766685" cy="181381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No reason to use this if you already use MPI !!!</a:t>
            </a:r>
          </a:p>
        </p:txBody>
      </p:sp>
    </p:spTree>
    <p:extLst>
      <p:ext uri="{BB962C8B-B14F-4D97-AF65-F5344CB8AC3E}">
        <p14:creationId xmlns:p14="http://schemas.microsoft.com/office/powerpoint/2010/main" val="175849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8D226-D7C8-BD90-DF2D-391010469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GPU Support CUDA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93B9E-385D-E3E5-8F6F-04493533A8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13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8F59D8-1397-38B8-9666-3C70F5BF1DF3}"/>
              </a:ext>
            </a:extLst>
          </p:cNvPr>
          <p:cNvSpPr txBox="1"/>
          <p:nvPr/>
        </p:nvSpPr>
        <p:spPr>
          <a:xfrm>
            <a:off x="990600" y="926911"/>
            <a:ext cx="1102276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7F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create CUDA streams on different GPUs</a:t>
            </a:r>
            <a:endParaRPr lang="en-US" sz="1800" dirty="0"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 err="1"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cudaStream_t</a:t>
            </a:r>
            <a:r>
              <a:rPr lang="en-US" sz="1800" dirty="0"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[2] streams;</a:t>
            </a:r>
          </a:p>
          <a:p>
            <a:r>
              <a:rPr lang="en-US" sz="1800" dirty="0" err="1"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cudaSetDevice</a:t>
            </a:r>
            <a:r>
              <a:rPr lang="en-US" sz="1800" dirty="0"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(0); </a:t>
            </a:r>
            <a:r>
              <a:rPr lang="en-US" sz="1800" dirty="0" err="1"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cudaStreamCreate</a:t>
            </a:r>
            <a:r>
              <a:rPr lang="en-US" sz="1800" dirty="0"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(&amp;streams[0]));</a:t>
            </a:r>
          </a:p>
          <a:p>
            <a:r>
              <a:rPr lang="en-US" sz="1800" dirty="0" err="1"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cudaSetDevice</a:t>
            </a:r>
            <a:r>
              <a:rPr lang="en-US" sz="1800" dirty="0"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(1); </a:t>
            </a:r>
            <a:r>
              <a:rPr lang="en-US" sz="1800" dirty="0" err="1"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cudaStreamCreate</a:t>
            </a:r>
            <a:r>
              <a:rPr lang="en-US" sz="1800" dirty="0"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(&amp;streams[1])); </a:t>
            </a:r>
          </a:p>
          <a:p>
            <a:r>
              <a:rPr lang="en-US" sz="1800" dirty="0"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dirty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7F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Create </a:t>
            </a:r>
            <a:r>
              <a:rPr lang="en-US" sz="1800" dirty="0" err="1">
                <a:solidFill>
                  <a:srgbClr val="007F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Kokkos</a:t>
            </a:r>
            <a:r>
              <a:rPr lang="en-US" sz="1800" dirty="0">
                <a:solidFill>
                  <a:srgbClr val="007F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Execution Space instances from streams</a:t>
            </a:r>
            <a:endParaRPr lang="en-US" dirty="0"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Kokkos</a:t>
            </a:r>
            <a:r>
              <a:rPr lang="en-US" sz="1800" dirty="0"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800" dirty="0" err="1"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Cuda</a:t>
            </a:r>
            <a:r>
              <a:rPr lang="en-US" sz="1800" dirty="0"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exec0(streams[0]), exec1[streams[1]); </a:t>
            </a:r>
          </a:p>
          <a:p>
            <a:r>
              <a:rPr lang="en-US" sz="1800" dirty="0">
                <a:solidFill>
                  <a:srgbClr val="007F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// Allocate Views on specific devices</a:t>
            </a:r>
            <a:endParaRPr lang="en-US" dirty="0"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Kokkos</a:t>
            </a:r>
            <a:r>
              <a:rPr lang="en-US" sz="1800" dirty="0"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::View&lt;int *, TEST_EXECSPACE&gt; view(</a:t>
            </a:r>
            <a:r>
              <a:rPr lang="en-US" sz="1800" dirty="0" err="1"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Kokkos</a:t>
            </a:r>
            <a:r>
              <a:rPr lang="en-US" sz="1800" dirty="0"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800" dirty="0" err="1"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view_alloc</a:t>
            </a:r>
            <a:r>
              <a:rPr lang="en-US" sz="1800" dirty="0"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("v0", exec0), n);   </a:t>
            </a:r>
          </a:p>
          <a:p>
            <a:r>
              <a:rPr lang="en-US" dirty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Kokkos</a:t>
            </a:r>
            <a:r>
              <a:rPr lang="en-US" sz="1800" dirty="0"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::View&lt;int *, TEST_EXECSPACE&gt; view(</a:t>
            </a:r>
            <a:r>
              <a:rPr lang="en-US" sz="1800" dirty="0" err="1"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Kokkos</a:t>
            </a:r>
            <a:r>
              <a:rPr lang="en-US" sz="1800" dirty="0"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800" dirty="0" err="1"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view_alloc</a:t>
            </a:r>
            <a:r>
              <a:rPr lang="en-US" sz="1800" dirty="0"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("v1", exec1), m); </a:t>
            </a:r>
            <a:endParaRPr lang="en-US" dirty="0"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F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7F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run kernels concurrently </a:t>
            </a:r>
            <a:endParaRPr lang="en-US" dirty="0"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Kokkos</a:t>
            </a:r>
            <a:r>
              <a:rPr lang="en-US" sz="1800" dirty="0"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800" dirty="0" err="1"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parallel_for</a:t>
            </a:r>
            <a:r>
              <a:rPr lang="en-US" sz="1800" dirty="0"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Kokkos</a:t>
            </a:r>
            <a:r>
              <a:rPr lang="en-US" sz="1800" dirty="0"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800" dirty="0" err="1"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RangePolicy</a:t>
            </a:r>
            <a:r>
              <a:rPr lang="en-US" sz="1800" dirty="0"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Cuda</a:t>
            </a:r>
            <a:r>
              <a:rPr lang="en-US" sz="1800" dirty="0"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&gt;(exec0, 0, n), functor); </a:t>
            </a:r>
            <a:endParaRPr lang="en-US" dirty="0"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 err="1"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Kokkos</a:t>
            </a:r>
            <a:r>
              <a:rPr lang="en-US" sz="1800" dirty="0"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800" dirty="0" err="1"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parallel_for</a:t>
            </a:r>
            <a:r>
              <a:rPr lang="en-US" sz="1800" dirty="0"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Kokkos</a:t>
            </a:r>
            <a:r>
              <a:rPr lang="en-US" sz="1800" dirty="0"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800" dirty="0" err="1"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RangePolicy</a:t>
            </a:r>
            <a:r>
              <a:rPr lang="en-US" sz="1800" dirty="0"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dirty="0" err="1"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Cuda</a:t>
            </a:r>
            <a:r>
              <a:rPr lang="en-US" sz="1800" dirty="0"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&gt;(exec1, 0, m), functor);</a:t>
            </a:r>
          </a:p>
          <a:p>
            <a:r>
              <a:rPr lang="en-US" dirty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7F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wait for both GPUs to be done with work</a:t>
            </a:r>
            <a:endParaRPr lang="en-US" sz="1800" dirty="0"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exec0.fence(); </a:t>
            </a:r>
            <a:r>
              <a:rPr lang="en-US" dirty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exec1.fence();</a:t>
            </a:r>
          </a:p>
          <a:p>
            <a:r>
              <a:rPr lang="en-US" sz="1800" dirty="0">
                <a:solidFill>
                  <a:srgbClr val="007F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// implicitly release execution space instances</a:t>
            </a:r>
            <a:endParaRPr lang="en-US" sz="1800" dirty="0"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  <a:p>
            <a:r>
              <a:rPr lang="en-US" sz="1800" dirty="0">
                <a:solidFill>
                  <a:srgbClr val="007F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destroy the CUDA streams again</a:t>
            </a:r>
            <a:endParaRPr lang="en-US" dirty="0"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 err="1"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cudaStreamDestroy</a:t>
            </a:r>
            <a:r>
              <a:rPr lang="en-US" sz="1800" dirty="0"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(streams[0]); </a:t>
            </a:r>
            <a:r>
              <a:rPr lang="en-US" sz="1800" dirty="0" err="1"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cudaStreamDestroy</a:t>
            </a:r>
            <a:r>
              <a:rPr lang="en-US" sz="1800" dirty="0">
                <a:effectLst/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(streams[1]); </a:t>
            </a:r>
            <a:endParaRPr lang="en-US" dirty="0">
              <a:effectLst/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09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E18590C-F6F4-1EC1-54A9-63D56E2781FD}"/>
              </a:ext>
            </a:extLst>
          </p:cNvPr>
          <p:cNvSpPr/>
          <p:nvPr/>
        </p:nvSpPr>
        <p:spPr>
          <a:xfrm>
            <a:off x="602052" y="2788306"/>
            <a:ext cx="2027583" cy="237900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556F0A-9399-1E50-2A30-5EB99115A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017" y="245113"/>
            <a:ext cx="10480752" cy="570225"/>
          </a:xfrm>
        </p:spPr>
        <p:txBody>
          <a:bodyPr>
            <a:noAutofit/>
          </a:bodyPr>
          <a:lstStyle/>
          <a:p>
            <a:r>
              <a:rPr lang="en-US" dirty="0"/>
              <a:t>Unified Memory Architectures Support</a:t>
            </a:r>
            <a:br>
              <a:rPr lang="en-US" dirty="0"/>
            </a:br>
            <a:r>
              <a:rPr lang="en-US" dirty="0"/>
              <a:t>(NVIDIA GH and AMD MI300)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89A191-E337-CCF9-7DB6-8202AA43115D}"/>
              </a:ext>
            </a:extLst>
          </p:cNvPr>
          <p:cNvSpPr txBox="1"/>
          <p:nvPr/>
        </p:nvSpPr>
        <p:spPr>
          <a:xfrm>
            <a:off x="4033206" y="1380018"/>
            <a:ext cx="3302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What we wanted: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5D57EE-F904-7AA0-00F0-CC3BE3BD6200}"/>
              </a:ext>
            </a:extLst>
          </p:cNvPr>
          <p:cNvSpPr txBox="1"/>
          <p:nvPr/>
        </p:nvSpPr>
        <p:spPr>
          <a:xfrm>
            <a:off x="4614842" y="2634416"/>
            <a:ext cx="2120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DeviceSpace</a:t>
            </a:r>
            <a:endParaRPr lang="en-US" dirty="0"/>
          </a:p>
          <a:p>
            <a:pPr algn="ctr"/>
            <a:r>
              <a:rPr lang="en-US" dirty="0"/>
              <a:t>(Always HBM)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7A6C50-69B3-05ED-535F-4FBD112E0763}"/>
              </a:ext>
            </a:extLst>
          </p:cNvPr>
          <p:cNvSpPr txBox="1"/>
          <p:nvPr/>
        </p:nvSpPr>
        <p:spPr>
          <a:xfrm>
            <a:off x="4929997" y="4983744"/>
            <a:ext cx="1435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HostSpace</a:t>
            </a:r>
            <a:endParaRPr lang="en-US" dirty="0"/>
          </a:p>
          <a:p>
            <a:pPr algn="ctr"/>
            <a:r>
              <a:rPr lang="en-US" dirty="0"/>
              <a:t>(Always DDR)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5AE670-6F0D-27C1-DDB9-9A37BE5DB92D}"/>
              </a:ext>
            </a:extLst>
          </p:cNvPr>
          <p:cNvSpPr txBox="1"/>
          <p:nvPr/>
        </p:nvSpPr>
        <p:spPr>
          <a:xfrm>
            <a:off x="4953464" y="3774070"/>
            <a:ext cx="1388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SharedSpace</a:t>
            </a:r>
            <a:endParaRPr lang="en-US" dirty="0"/>
          </a:p>
          <a:p>
            <a:pPr algn="ctr"/>
            <a:r>
              <a:rPr lang="en-US" dirty="0"/>
              <a:t>(Migrates)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7C06A16-D9BE-238A-8DC8-5348E4E0E34F}"/>
              </a:ext>
            </a:extLst>
          </p:cNvPr>
          <p:cNvSpPr/>
          <p:nvPr/>
        </p:nvSpPr>
        <p:spPr>
          <a:xfrm>
            <a:off x="771017" y="2990095"/>
            <a:ext cx="1719470" cy="72555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GPU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6FBF260-B214-92BA-3F70-1B14A893B0A4}"/>
              </a:ext>
            </a:extLst>
          </p:cNvPr>
          <p:cNvSpPr/>
          <p:nvPr/>
        </p:nvSpPr>
        <p:spPr>
          <a:xfrm>
            <a:off x="771017" y="4257091"/>
            <a:ext cx="1719470" cy="7255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F341BA4-2BBF-7F68-358D-B5D0AD09AC5B}"/>
              </a:ext>
            </a:extLst>
          </p:cNvPr>
          <p:cNvSpPr/>
          <p:nvPr/>
        </p:nvSpPr>
        <p:spPr>
          <a:xfrm>
            <a:off x="9270325" y="2990095"/>
            <a:ext cx="1719470" cy="72555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GPU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5925CE3-6FB8-E019-F5BD-465B09954CDA}"/>
              </a:ext>
            </a:extLst>
          </p:cNvPr>
          <p:cNvSpPr/>
          <p:nvPr/>
        </p:nvSpPr>
        <p:spPr>
          <a:xfrm>
            <a:off x="9270325" y="4257091"/>
            <a:ext cx="1719470" cy="7255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A82A219-5272-1174-A37D-25EB52C3A178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490487" y="2928271"/>
            <a:ext cx="1871870" cy="424602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297F21F-ADF5-5F0B-97E2-B025C9CF42AA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490487" y="3352873"/>
            <a:ext cx="1846479" cy="755518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1EF4F92-15C9-CACD-49E3-2FE0BEA242FE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490487" y="4619869"/>
            <a:ext cx="1823010" cy="68594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74A1CB-8614-9A75-4801-A6EFF0717793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490487" y="4108391"/>
            <a:ext cx="1846479" cy="51147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7BA058E-0DCB-D5E4-5A40-BEFD781B67DC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7194709" y="3352873"/>
            <a:ext cx="2075616" cy="755518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47B2249-26CB-80CF-214C-63C7D2490A64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7194709" y="2849860"/>
            <a:ext cx="2075616" cy="503013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D85439E-85D5-2E22-E9B4-7CF73F14BA73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7218176" y="4619869"/>
            <a:ext cx="2052149" cy="68594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2B88F53-6531-A5F0-6EAF-56BD8E8CDB39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7194709" y="4108391"/>
            <a:ext cx="2075616" cy="51147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33C28FF-95DF-C818-8EC3-CA4C30FD2B03}"/>
              </a:ext>
            </a:extLst>
          </p:cNvPr>
          <p:cNvSpPr txBox="1"/>
          <p:nvPr/>
        </p:nvSpPr>
        <p:spPr>
          <a:xfrm>
            <a:off x="3139830" y="248052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Access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56D16BB-2731-503D-8F6C-6F28898FA585}"/>
              </a:ext>
            </a:extLst>
          </p:cNvPr>
          <p:cNvSpPr txBox="1"/>
          <p:nvPr/>
        </p:nvSpPr>
        <p:spPr>
          <a:xfrm>
            <a:off x="7963877" y="2480528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Access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9C323E0-0387-60CD-F805-0408C540F5E1}"/>
              </a:ext>
            </a:extLst>
          </p:cNvPr>
          <p:cNvSpPr txBox="1"/>
          <p:nvPr/>
        </p:nvSpPr>
        <p:spPr>
          <a:xfrm>
            <a:off x="586107" y="1993506"/>
            <a:ext cx="2089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Unified Arch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E8C7CBC-353A-DCDD-02D0-FC3F4C6AEBA2}"/>
              </a:ext>
            </a:extLst>
          </p:cNvPr>
          <p:cNvSpPr txBox="1"/>
          <p:nvPr/>
        </p:nvSpPr>
        <p:spPr>
          <a:xfrm>
            <a:off x="8774412" y="1992331"/>
            <a:ext cx="2831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Non-Unified Arch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9A860A1-6241-9034-A2D7-5A38F8D2D63F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490487" y="2928271"/>
            <a:ext cx="1871870" cy="169159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19746-AF7F-2FE4-8092-0919010F0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Grace-Hopper Allows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A3DF8C0-B9A7-A110-8931-9BC8182B1D73}"/>
              </a:ext>
            </a:extLst>
          </p:cNvPr>
          <p:cNvSpPr/>
          <p:nvPr/>
        </p:nvSpPr>
        <p:spPr>
          <a:xfrm>
            <a:off x="2454965" y="1939696"/>
            <a:ext cx="2027583" cy="237900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D8A041-6B7D-73D8-96A9-723E08BF14C0}"/>
              </a:ext>
            </a:extLst>
          </p:cNvPr>
          <p:cNvSpPr txBox="1"/>
          <p:nvPr/>
        </p:nvSpPr>
        <p:spPr>
          <a:xfrm>
            <a:off x="6173314" y="1770951"/>
            <a:ext cx="1819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DeviceSpace</a:t>
            </a:r>
            <a:endParaRPr lang="en-US" dirty="0"/>
          </a:p>
          <a:p>
            <a:pPr algn="ctr"/>
            <a:r>
              <a:rPr lang="en-US" dirty="0"/>
              <a:t>(Always HBM)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E2C1B9-88E6-403C-D15F-2F0E1EDB7389}"/>
              </a:ext>
            </a:extLst>
          </p:cNvPr>
          <p:cNvSpPr txBox="1"/>
          <p:nvPr/>
        </p:nvSpPr>
        <p:spPr>
          <a:xfrm>
            <a:off x="6166410" y="4134037"/>
            <a:ext cx="1760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HostSpace</a:t>
            </a:r>
            <a:endParaRPr lang="en-US" dirty="0"/>
          </a:p>
          <a:p>
            <a:pPr algn="ctr"/>
            <a:r>
              <a:rPr lang="en-US" dirty="0"/>
              <a:t>(Always DDR)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BD5DBC-85F6-BF30-9DD4-9ACCAD8DB321}"/>
              </a:ext>
            </a:extLst>
          </p:cNvPr>
          <p:cNvSpPr txBox="1"/>
          <p:nvPr/>
        </p:nvSpPr>
        <p:spPr>
          <a:xfrm>
            <a:off x="6231835" y="2893087"/>
            <a:ext cx="1760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SharedSpace</a:t>
            </a:r>
            <a:endParaRPr lang="en-US" dirty="0"/>
          </a:p>
          <a:p>
            <a:pPr algn="ctr"/>
            <a:r>
              <a:rPr lang="en-US" dirty="0"/>
              <a:t>(Migrates)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297AA2-98A9-F9C8-AC81-62FFBF6BFA04}"/>
              </a:ext>
            </a:extLst>
          </p:cNvPr>
          <p:cNvSpPr/>
          <p:nvPr/>
        </p:nvSpPr>
        <p:spPr>
          <a:xfrm>
            <a:off x="2623930" y="2141485"/>
            <a:ext cx="1719470" cy="72555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GPU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5849292-87C3-F6B9-7DB8-37C6E628A563}"/>
              </a:ext>
            </a:extLst>
          </p:cNvPr>
          <p:cNvSpPr/>
          <p:nvPr/>
        </p:nvSpPr>
        <p:spPr>
          <a:xfrm>
            <a:off x="2623930" y="3408481"/>
            <a:ext cx="1719470" cy="7255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BF2DD7-56A5-C291-40AD-B78CC158D181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 flipV="1">
            <a:off x="4343400" y="2094117"/>
            <a:ext cx="1829914" cy="410146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F52E759-BC32-A1F4-9C1F-3F800A4DB8DC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4343400" y="2504263"/>
            <a:ext cx="1888435" cy="711990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B502CA-4D98-BE46-B73E-3BC348F5D08A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>
            <a:off x="4343400" y="3771259"/>
            <a:ext cx="1823010" cy="68594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AD2DBC-78FE-46F4-B000-D4C9468F13FC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 flipV="1">
            <a:off x="4343400" y="3216253"/>
            <a:ext cx="1888435" cy="555006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17B7300-02B3-5E6F-429A-960C2C0A7408}"/>
              </a:ext>
            </a:extLst>
          </p:cNvPr>
          <p:cNvSpPr txBox="1"/>
          <p:nvPr/>
        </p:nvSpPr>
        <p:spPr>
          <a:xfrm>
            <a:off x="4992743" y="163191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80A368-7728-DF79-91F2-A698D25B0D54}"/>
              </a:ext>
            </a:extLst>
          </p:cNvPr>
          <p:cNvSpPr txBox="1"/>
          <p:nvPr/>
        </p:nvSpPr>
        <p:spPr>
          <a:xfrm>
            <a:off x="2295333" y="1092993"/>
            <a:ext cx="2089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Unified Arch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29887A-19F6-93CB-B9F3-BE08E062B2E9}"/>
              </a:ext>
            </a:extLst>
          </p:cNvPr>
          <p:cNvSpPr txBox="1"/>
          <p:nvPr/>
        </p:nvSpPr>
        <p:spPr>
          <a:xfrm>
            <a:off x="328348" y="5043959"/>
            <a:ext cx="1168993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1" dirty="0"/>
              <a:t>CUDA does not have an allocator which guarantees HBM and is host accessible.</a:t>
            </a:r>
          </a:p>
          <a:p>
            <a:pPr algn="ctr"/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AB8F76A-B91E-3E7D-2F74-AAAB0A1CD132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4343400" y="2504263"/>
            <a:ext cx="1823010" cy="1952940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26E83C6-580D-D2F0-CB4A-342DBF11F7C2}"/>
              </a:ext>
            </a:extLst>
          </p:cNvPr>
          <p:cNvSpPr txBox="1"/>
          <p:nvPr/>
        </p:nvSpPr>
        <p:spPr>
          <a:xfrm>
            <a:off x="380463" y="5638578"/>
            <a:ext cx="114310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Depending on allocator: data may move every time accessed or sporadically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Overallocation will only reduce performance – not fail with “Out of memory”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1886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0E9E0-EC6A-27C3-05D1-776F362CA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Unified Memory Path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82BCD-7DC4-A7EF-BC9B-25DCE36AB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7" y="1429233"/>
            <a:ext cx="10480751" cy="5068995"/>
          </a:xfrm>
        </p:spPr>
        <p:txBody>
          <a:bodyPr/>
          <a:lstStyle/>
          <a:p>
            <a:r>
              <a:rPr lang="en-US" b="1" i="1" dirty="0"/>
              <a:t>Complained to NVIDIA</a:t>
            </a:r>
          </a:p>
          <a:p>
            <a:r>
              <a:rPr lang="en-US" dirty="0"/>
              <a:t>We have a PR adding GH support</a:t>
            </a:r>
          </a:p>
          <a:p>
            <a:pPr lvl="1"/>
            <a:r>
              <a:rPr lang="en-US" dirty="0"/>
              <a:t>Fixed internal issues around making default mem-space host accessible</a:t>
            </a:r>
          </a:p>
          <a:p>
            <a:pPr lvl="1"/>
            <a:r>
              <a:rPr lang="en-US" dirty="0"/>
              <a:t>Will have configure option whether default allocation is host accessible</a:t>
            </a:r>
          </a:p>
          <a:p>
            <a:pPr lvl="1"/>
            <a:r>
              <a:rPr lang="en-US" dirty="0"/>
              <a:t>If ON: allocate migratable memory with </a:t>
            </a:r>
            <a:r>
              <a:rPr lang="en-US" dirty="0" err="1"/>
              <a:t>memadvise</a:t>
            </a:r>
            <a:r>
              <a:rPr lang="en-US" dirty="0"/>
              <a:t> to prefer HBM</a:t>
            </a:r>
          </a:p>
          <a:p>
            <a:r>
              <a:rPr lang="en-US" dirty="0"/>
              <a:t>We could work with </a:t>
            </a:r>
            <a:r>
              <a:rPr lang="en-US" dirty="0" err="1"/>
              <a:t>HPCToolkit</a:t>
            </a:r>
            <a:r>
              <a:rPr lang="en-US" dirty="0"/>
              <a:t> to explicitly detect migration of View data we don’t want to migrate …</a:t>
            </a:r>
          </a:p>
          <a:p>
            <a:r>
              <a:rPr lang="en-US" dirty="0"/>
              <a:t>We don’t’ expect the same issue with MI300 -&gt; no migration</a:t>
            </a:r>
          </a:p>
          <a:p>
            <a:pPr lvl="1"/>
            <a:r>
              <a:rPr lang="en-US" dirty="0"/>
              <a:t>MI300 unified memory support in develop now: </a:t>
            </a:r>
          </a:p>
          <a:p>
            <a:pPr lvl="2"/>
            <a:r>
              <a:rPr lang="en-US" dirty="0"/>
              <a:t>-</a:t>
            </a:r>
            <a:r>
              <a:rPr lang="en-US" dirty="0" err="1"/>
              <a:t>DKokkos_ENABLE_IMPL_HIP_UNIFIED_MEMORY</a:t>
            </a:r>
            <a:r>
              <a:rPr lang="en-US" dirty="0"/>
              <a:t>=ON (default is OFF)</a:t>
            </a:r>
          </a:p>
          <a:p>
            <a:pPr lvl="2"/>
            <a:r>
              <a:rPr lang="en-US" dirty="0"/>
              <a:t>-</a:t>
            </a:r>
            <a:r>
              <a:rPr lang="en-US" dirty="0" err="1"/>
              <a:t>DKokkos_ENABLE_IMPL_HIP_EMULATE_UNIFIED_MEMORY</a:t>
            </a:r>
            <a:r>
              <a:rPr lang="en-US" dirty="0"/>
              <a:t>=ON  =&gt; try the behavior on MI250</a:t>
            </a:r>
          </a:p>
          <a:p>
            <a:pPr lvl="2"/>
            <a:r>
              <a:rPr lang="en-US" dirty="0"/>
              <a:t>Expect default ON in the future (4.4 or 4.5)</a:t>
            </a:r>
          </a:p>
          <a:p>
            <a:pPr lvl="1"/>
            <a:r>
              <a:rPr lang="en-US" dirty="0"/>
              <a:t>Benefit: no duplicated memory allocations</a:t>
            </a:r>
          </a:p>
          <a:p>
            <a:pPr marL="201159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98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2C92C-B178-8AEE-93B5-B66B13CB5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Ideas for Future Directions of </a:t>
            </a:r>
            <a:r>
              <a:rPr lang="en-US" dirty="0" err="1"/>
              <a:t>Kokkos</a:t>
            </a:r>
            <a:r>
              <a:rPr lang="en-US" dirty="0"/>
              <a:t>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671A1-56F0-5172-094C-83BE2F10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8" y="1110856"/>
            <a:ext cx="10480751" cy="5387372"/>
          </a:xfrm>
        </p:spPr>
        <p:txBody>
          <a:bodyPr>
            <a:normAutofit/>
          </a:bodyPr>
          <a:lstStyle/>
          <a:p>
            <a:r>
              <a:rPr lang="en-US" b="1" dirty="0"/>
              <a:t>Edge computing / Embedded Support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Many of the same concerns as HPC – resource constraint, performance critical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Many different devices including FPGAs</a:t>
            </a:r>
          </a:p>
          <a:p>
            <a:r>
              <a:rPr lang="en-US" b="1" dirty="0"/>
              <a:t>Programming Language Safety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More concern about cyber security – how do we write safer code?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Kokkos</a:t>
            </a:r>
            <a:r>
              <a:rPr lang="en-US" dirty="0"/>
              <a:t> data abstractions (View/</a:t>
            </a:r>
            <a:r>
              <a:rPr lang="en-US" dirty="0" err="1"/>
              <a:t>mdspan</a:t>
            </a:r>
            <a:r>
              <a:rPr lang="en-US" dirty="0"/>
              <a:t>/</a:t>
            </a:r>
            <a:r>
              <a:rPr lang="en-US" dirty="0" err="1"/>
              <a:t>mdarray</a:t>
            </a:r>
            <a:r>
              <a:rPr lang="en-US" dirty="0"/>
              <a:t>) enable safer encapsulation – could make it almost impossible to have out of bounds memory access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Combined with static analysis could be significant step to enable C++ codes which are memory safe by design</a:t>
            </a:r>
          </a:p>
          <a:p>
            <a:r>
              <a:rPr lang="en-US" b="1" dirty="0"/>
              <a:t>More Asynchronous Dependency Based Software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Incorporate ISO C++ Senders/Receivers interface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3A3EB3-E2D3-18B6-A647-03347D89FE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80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CD731-F628-2C5C-7D3D-C18D78C6A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448" y="3429000"/>
            <a:ext cx="6556452" cy="57022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 err="1"/>
              <a:t>Kokkos</a:t>
            </a:r>
            <a:r>
              <a:rPr lang="en-US" sz="4000" dirty="0"/>
              <a:t> Kernels Updates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39EB6-7139-EFC8-CC7C-FF51EB24B9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115386"/>
            <a:ext cx="559397" cy="570225"/>
          </a:xfrm>
        </p:spPr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91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5C88E89-6E66-38DE-D30C-A16BE63100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Kim </a:t>
            </a:r>
            <a:r>
              <a:rPr lang="en-US" dirty="0" err="1"/>
              <a:t>Liegeois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AA8786-ABED-59EB-F010-9352612277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79672"/>
              </a:lnSpc>
            </a:pPr>
            <a:r>
              <a:rPr lang="en-US" dirty="0"/>
              <a:t>Block </a:t>
            </a:r>
            <a:r>
              <a:rPr lang="en-US" dirty="0" err="1"/>
              <a:t>TriDiagonal</a:t>
            </a:r>
            <a:r>
              <a:rPr lang="en-US" dirty="0"/>
              <a:t> Solver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2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CD731-F628-2C5C-7D3D-C18D78C6A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448" y="3143887"/>
            <a:ext cx="6556452" cy="57022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 err="1"/>
              <a:t>Kokkos</a:t>
            </a:r>
            <a:r>
              <a:rPr lang="en-US" sz="4000" b="1" dirty="0"/>
              <a:t> Community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39EB6-7139-EFC8-CC7C-FF51EB24B9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115386"/>
            <a:ext cx="559397" cy="570225"/>
          </a:xfrm>
        </p:spPr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50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2DC70-7952-9582-BE79-33792C2DD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48B95-DF11-BEC1-F609-BC85E6449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block tridiagonal problems?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1D partial differential equation discretization: [-1  2  -1] / h</a:t>
            </a:r>
            <a:r>
              <a:rPr lang="en-US" baseline="30000" dirty="0"/>
              <a:t>2</a:t>
            </a:r>
            <a:br>
              <a:rPr lang="en-US" baseline="30000" dirty="0"/>
            </a:br>
            <a:r>
              <a:rPr lang="en-US" dirty="0"/>
              <a:t>Multiphysics variant is block tridiagonal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Extruded meshes with multigrid semi-coarsening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Block structured meshes with dominant direction</a:t>
            </a:r>
            <a:br>
              <a:rPr lang="en-US" dirty="0"/>
            </a:br>
            <a:r>
              <a:rPr lang="en-US" dirty="0"/>
              <a:t>Body fitted mesh for instance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75170-FCF9-B427-1431-5402152142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A04957-CA9A-3AA1-6788-B4C45E919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68" y="3756990"/>
            <a:ext cx="3373783" cy="15152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CA01BE-D6BF-280C-1CA5-1DF363DC531A}"/>
              </a:ext>
            </a:extLst>
          </p:cNvPr>
          <p:cNvSpPr txBox="1"/>
          <p:nvPr/>
        </p:nvSpPr>
        <p:spPr>
          <a:xfrm>
            <a:off x="1719668" y="5297554"/>
            <a:ext cx="3373783" cy="646043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 sz="1600" dirty="0"/>
              <a:t>Block Structured mesh with dominant vertical lines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A961AB-C45A-AD37-DCB9-472DAD115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963" y="2626890"/>
            <a:ext cx="2654300" cy="254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19008D-70BB-2B33-306B-75EC132F7768}"/>
              </a:ext>
            </a:extLst>
          </p:cNvPr>
          <p:cNvSpPr txBox="1"/>
          <p:nvPr/>
        </p:nvSpPr>
        <p:spPr>
          <a:xfrm>
            <a:off x="7023238" y="5416508"/>
            <a:ext cx="4448115" cy="95912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 sz="1600" dirty="0"/>
              <a:t>Greenland mesh hierarchy for multigrid</a:t>
            </a:r>
            <a:br>
              <a:rPr lang="en-US" sz="1600" dirty="0"/>
            </a:br>
            <a:r>
              <a:rPr lang="en-US" sz="1600" dirty="0"/>
              <a:t>- top two levels have vertical lines</a:t>
            </a:r>
            <a:br>
              <a:rPr lang="en-US" sz="1600" dirty="0"/>
            </a:br>
            <a:r>
              <a:rPr lang="en-US" sz="1600" dirty="0"/>
              <a:t>- bottom two levels are effectively 2D</a:t>
            </a:r>
          </a:p>
        </p:txBody>
      </p:sp>
    </p:spTree>
    <p:extLst>
      <p:ext uri="{BB962C8B-B14F-4D97-AF65-F5344CB8AC3E}">
        <p14:creationId xmlns:p14="http://schemas.microsoft.com/office/powerpoint/2010/main" val="122123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2B93F-5CBF-BDD4-E670-72022EDF9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tridiagonal solver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FD839-7B74-231D-635D-29BCFE757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General Idea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Lines are decoupled </a:t>
            </a:r>
            <a:r>
              <a:rPr lang="en-US" dirty="0">
                <a:sym typeface="Wingdings" pitchFamily="2" charset="2"/>
              </a:rPr>
              <a:t> good for parallelization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Dense blocks  good for algorithmic intensity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                             and vectorization</a:t>
            </a:r>
          </a:p>
          <a:p>
            <a:r>
              <a:rPr lang="en-US" dirty="0">
                <a:sym typeface="Wingdings" pitchFamily="2" charset="2"/>
              </a:rPr>
              <a:t>On GPU further acceleration is possible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Sublines / Schur complement approach</a:t>
            </a:r>
          </a:p>
          <a:p>
            <a:pPr marL="841248" lvl="1" indent="-45720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Subdivide each line</a:t>
            </a:r>
          </a:p>
          <a:p>
            <a:pPr marL="841248" lvl="1" indent="-45720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Solve for each subline independently</a:t>
            </a:r>
          </a:p>
          <a:p>
            <a:pPr marL="841248" lvl="1" indent="-45720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Solve a Schur complement for connections between sublines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Prefix sum</a:t>
            </a:r>
          </a:p>
          <a:p>
            <a:pPr marL="841248" lvl="1" indent="-45720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Pre-compute diagonal blocks factorization</a:t>
            </a:r>
          </a:p>
          <a:p>
            <a:pPr marL="841248" lvl="1" indent="-45720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Solve using a parallel prefix sum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81AF0-A6A0-23F1-FDD4-E860425B13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A74969-E636-F85B-1334-129672C32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949" y="585695"/>
            <a:ext cx="3081103" cy="24259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A4DB5F-B6B4-DB66-275F-83B74E3EC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230" y="4007375"/>
            <a:ext cx="3081104" cy="2442193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59A1D0FD-EF94-0D42-5158-8E76449C67B8}"/>
              </a:ext>
            </a:extLst>
          </p:cNvPr>
          <p:cNvSpPr/>
          <p:nvPr/>
        </p:nvSpPr>
        <p:spPr>
          <a:xfrm rot="5400000">
            <a:off x="8992996" y="328794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88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56276-6E9C-2A9D-3C95-D245DD413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BTDS on GPUs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F9D8F-2A37-1812-4E4E-D83201EE8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Distributed solver in </a:t>
            </a:r>
            <a:r>
              <a:rPr lang="en-US" sz="1800" dirty="0" err="1"/>
              <a:t>Trilinos</a:t>
            </a:r>
            <a:r>
              <a:rPr lang="en-US" sz="1800" dirty="0"/>
              <a:t>/Ifpack2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Batched algorithms in </a:t>
            </a:r>
            <a:r>
              <a:rPr lang="en-US" sz="1800" dirty="0" err="1"/>
              <a:t>Kokkos</a:t>
            </a:r>
            <a:r>
              <a:rPr lang="en-US" sz="1800" dirty="0"/>
              <a:t> Kernels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Portable algorithms tested on</a:t>
            </a:r>
          </a:p>
          <a:p>
            <a:pPr marL="726948" lvl="1" indent="-342900"/>
            <a:r>
              <a:rPr lang="en-US" sz="1600" dirty="0"/>
              <a:t>CPU: Intel, AMD, ARM</a:t>
            </a:r>
          </a:p>
          <a:p>
            <a:pPr marL="726948" lvl="1" indent="-342900"/>
            <a:r>
              <a:rPr lang="en-US" sz="1600" dirty="0"/>
              <a:t>GPU: NVIDIA, AMD, Intel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0F924-6692-B7CF-2CAF-DAACA8DC6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33C684-83CE-0AEE-0ACF-41BA1C5DF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47" y="3429000"/>
            <a:ext cx="3025708" cy="23795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F11DC5-9187-E7FE-9A24-0526D51A0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167" y="3428999"/>
            <a:ext cx="3025709" cy="23795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F72464-9766-770B-2C57-52B1CBC03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217" y="1429233"/>
            <a:ext cx="3399179" cy="25432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8E003E-68CC-C656-E256-18589CDBBE4D}"/>
              </a:ext>
            </a:extLst>
          </p:cNvPr>
          <p:cNvSpPr txBox="1"/>
          <p:nvPr/>
        </p:nvSpPr>
        <p:spPr>
          <a:xfrm>
            <a:off x="720647" y="5864973"/>
            <a:ext cx="6976419" cy="64642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 sz="1400" dirty="0"/>
              <a:t>Block Tridiagonal Solver on Frontier (MI250x GPUs), left: parallelized over lines, right: parallelized over lines and sublines. Later approach increases strong scaling performance significantly.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8AF6D9-0D10-66D2-CEC6-774FC58C04A5}"/>
              </a:ext>
            </a:extLst>
          </p:cNvPr>
          <p:cNvSpPr txBox="1"/>
          <p:nvPr/>
        </p:nvSpPr>
        <p:spPr>
          <a:xfrm>
            <a:off x="8219661" y="3972503"/>
            <a:ext cx="2663687" cy="96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Above: comparison of BTDS on two GPU architectures, MI250x (Frontier GPU) and Ponte Vecchio (Sunspot GPU)</a:t>
            </a:r>
          </a:p>
        </p:txBody>
      </p:sp>
    </p:spTree>
    <p:extLst>
      <p:ext uri="{BB962C8B-B14F-4D97-AF65-F5344CB8AC3E}">
        <p14:creationId xmlns:p14="http://schemas.microsoft.com/office/powerpoint/2010/main" val="63782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27F9836-D79C-E25D-81C9-FF6C071097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Vinh Dang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7648C5-102D-9B76-B31C-FEE4712B41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79672"/>
              </a:lnSpc>
            </a:pPr>
            <a:r>
              <a:rPr lang="en-US" dirty="0"/>
              <a:t>Stream ILU(K)/SPTRSV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05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2B188-9C32-4796-B41A-C71047CDE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ILU(k)-preconditioned iterative solve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E7B3B-198F-390F-AF96-D0BA4E1B0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Stream </a:t>
            </a:r>
            <a:r>
              <a:rPr lang="en-US" dirty="0" err="1"/>
              <a:t>SpILUK</a:t>
            </a:r>
            <a:r>
              <a:rPr lang="en-US" dirty="0"/>
              <a:t>/</a:t>
            </a:r>
            <a:r>
              <a:rPr lang="en-US" dirty="0" err="1"/>
              <a:t>SpTRSV</a:t>
            </a:r>
            <a:r>
              <a:rPr lang="en-US" dirty="0"/>
              <a:t> integrated into Ifpack2’s RILUK and local triangular solver in </a:t>
            </a:r>
            <a:r>
              <a:rPr lang="en-US" dirty="0" err="1"/>
              <a:t>Trilinos</a:t>
            </a:r>
            <a:endParaRPr lang="en-US" dirty="0"/>
          </a:p>
          <a:p>
            <a:pPr marL="726948" lvl="1" indent="-342900"/>
            <a:r>
              <a:rPr lang="en-US" dirty="0"/>
              <a:t>Decompose the problem as we would to MPI processes</a:t>
            </a:r>
          </a:p>
          <a:p>
            <a:pPr marL="726948" lvl="1" indent="-342900"/>
            <a:r>
              <a:rPr lang="en-US" dirty="0"/>
              <a:t>Divide each MPI domain to sub-domains (each sub-domain is assigned to a stream)</a:t>
            </a:r>
          </a:p>
          <a:p>
            <a:pPr marL="726948" lvl="1" indent="-342900"/>
            <a:r>
              <a:rPr lang="en-US" dirty="0"/>
              <a:t>Use stream </a:t>
            </a:r>
            <a:r>
              <a:rPr lang="en-US" dirty="0" err="1"/>
              <a:t>SpILUK</a:t>
            </a:r>
            <a:r>
              <a:rPr lang="en-US" dirty="0"/>
              <a:t> and </a:t>
            </a:r>
            <a:r>
              <a:rPr lang="en-US" dirty="0" err="1"/>
              <a:t>SpTRSV</a:t>
            </a:r>
            <a:r>
              <a:rPr lang="en-US" dirty="0"/>
              <a:t> per sub-domain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8DF19-498D-DD40-D307-8DA880E578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93F563-9A9E-FBFE-EBA5-2E038802103F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5" t="7389" r="17418" b="10805"/>
          <a:stretch/>
        </p:blipFill>
        <p:spPr>
          <a:xfrm>
            <a:off x="735693" y="3641460"/>
            <a:ext cx="2926080" cy="292608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0EDA97EE-B8DC-F849-9304-A8A4D709E84D}"/>
              </a:ext>
            </a:extLst>
          </p:cNvPr>
          <p:cNvSpPr/>
          <p:nvPr/>
        </p:nvSpPr>
        <p:spPr>
          <a:xfrm>
            <a:off x="3865072" y="5009976"/>
            <a:ext cx="525517" cy="335381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B6CC60-6945-04B2-9F9F-3EC7EBAF5916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9" t="7382" r="17349" b="10570"/>
          <a:stretch/>
        </p:blipFill>
        <p:spPr>
          <a:xfrm>
            <a:off x="4475581" y="3641460"/>
            <a:ext cx="731520" cy="731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282802-C94D-A5FC-73C5-A47DECC87F73}"/>
              </a:ext>
            </a:extLst>
          </p:cNvPr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2" t="7203" r="17349" b="10748"/>
          <a:stretch/>
        </p:blipFill>
        <p:spPr>
          <a:xfrm>
            <a:off x="5207101" y="4374818"/>
            <a:ext cx="731520" cy="7315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6C5BBC-AB32-5866-3785-09343C86C3B2}"/>
              </a:ext>
            </a:extLst>
          </p:cNvPr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9" t="7381" r="17349" b="10925"/>
          <a:stretch/>
        </p:blipFill>
        <p:spPr>
          <a:xfrm>
            <a:off x="5935917" y="5104500"/>
            <a:ext cx="731520" cy="7315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0F64C2-CC2E-3A0D-35FD-3551CCD2B6E6}"/>
              </a:ext>
            </a:extLst>
          </p:cNvPr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2" t="7381" r="17482" b="10748"/>
          <a:stretch/>
        </p:blipFill>
        <p:spPr>
          <a:xfrm>
            <a:off x="6667437" y="5836020"/>
            <a:ext cx="731520" cy="731520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741ADDC8-B8C4-D0E7-A328-18F43628CD95}"/>
              </a:ext>
            </a:extLst>
          </p:cNvPr>
          <p:cNvSpPr/>
          <p:nvPr/>
        </p:nvSpPr>
        <p:spPr>
          <a:xfrm>
            <a:off x="7956731" y="3839529"/>
            <a:ext cx="365760" cy="335381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394C6107-390B-8A76-C30B-2ECF686621CE}"/>
              </a:ext>
            </a:extLst>
          </p:cNvPr>
          <p:cNvSpPr/>
          <p:nvPr/>
        </p:nvSpPr>
        <p:spPr>
          <a:xfrm>
            <a:off x="7956731" y="4592765"/>
            <a:ext cx="365760" cy="335381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E0AD978-0164-1CF2-B0AE-7F253EF26224}"/>
              </a:ext>
            </a:extLst>
          </p:cNvPr>
          <p:cNvSpPr/>
          <p:nvPr/>
        </p:nvSpPr>
        <p:spPr>
          <a:xfrm>
            <a:off x="7956731" y="5302569"/>
            <a:ext cx="365760" cy="335381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C9D0B5B8-4BF0-665A-597F-F8BEF39F142A}"/>
              </a:ext>
            </a:extLst>
          </p:cNvPr>
          <p:cNvSpPr/>
          <p:nvPr/>
        </p:nvSpPr>
        <p:spPr>
          <a:xfrm>
            <a:off x="7956731" y="6035843"/>
            <a:ext cx="365760" cy="335381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E8A5D4C-F431-DA0F-422A-E1CEE703B469}"/>
              </a:ext>
            </a:extLst>
          </p:cNvPr>
          <p:cNvPicPr>
            <a:picLocks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8" t="7380" r="17482" b="10833"/>
          <a:stretch/>
        </p:blipFill>
        <p:spPr>
          <a:xfrm>
            <a:off x="8840327" y="3663176"/>
            <a:ext cx="731520" cy="7315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6A2E05D-B9B1-E556-5336-BBFC53A7436B}"/>
              </a:ext>
            </a:extLst>
          </p:cNvPr>
          <p:cNvPicPr>
            <a:picLocks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9" t="7205" r="17349" b="10747"/>
          <a:stretch/>
        </p:blipFill>
        <p:spPr>
          <a:xfrm>
            <a:off x="8840327" y="4394696"/>
            <a:ext cx="731520" cy="7315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AFAB29B-6F23-8598-776A-80309171C26F}"/>
              </a:ext>
            </a:extLst>
          </p:cNvPr>
          <p:cNvPicPr>
            <a:picLocks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9" t="7381" r="17349" b="10748"/>
          <a:stretch/>
        </p:blipFill>
        <p:spPr>
          <a:xfrm>
            <a:off x="8840327" y="5104499"/>
            <a:ext cx="731520" cy="7315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263FF9C-49C1-33A2-203F-705CD605C2AF}"/>
              </a:ext>
            </a:extLst>
          </p:cNvPr>
          <p:cNvPicPr>
            <a:picLocks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8" t="7205" r="17615" b="10925"/>
          <a:stretch/>
        </p:blipFill>
        <p:spPr>
          <a:xfrm>
            <a:off x="8840327" y="5836019"/>
            <a:ext cx="731520" cy="7315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CEA469-5245-D5F4-435B-C797DE4D4566}"/>
              </a:ext>
            </a:extLst>
          </p:cNvPr>
          <p:cNvPicPr>
            <a:picLocks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9" t="7205" r="17349" b="10747"/>
          <a:stretch/>
        </p:blipFill>
        <p:spPr>
          <a:xfrm>
            <a:off x="9934903" y="3684891"/>
            <a:ext cx="731520" cy="7315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5181131-EFED-DA2F-CD81-4A6B20AA3DAB}"/>
              </a:ext>
            </a:extLst>
          </p:cNvPr>
          <p:cNvPicPr>
            <a:picLocks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2" t="7205" r="17349" b="10747"/>
          <a:stretch/>
        </p:blipFill>
        <p:spPr>
          <a:xfrm>
            <a:off x="9934903" y="4394695"/>
            <a:ext cx="731520" cy="7315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09207B2-E1E4-B19A-C28B-D4A0A6935A89}"/>
              </a:ext>
            </a:extLst>
          </p:cNvPr>
          <p:cNvPicPr>
            <a:picLocks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2" t="7204" r="17482" b="10924"/>
          <a:stretch/>
        </p:blipFill>
        <p:spPr>
          <a:xfrm>
            <a:off x="9934903" y="5126216"/>
            <a:ext cx="731520" cy="7315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F5AE172-6B2E-749E-1DD9-C7D2F7A0DAF0}"/>
              </a:ext>
            </a:extLst>
          </p:cNvPr>
          <p:cNvPicPr>
            <a:picLocks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9" t="7205" r="17482" b="10747"/>
          <a:stretch/>
        </p:blipFill>
        <p:spPr>
          <a:xfrm>
            <a:off x="9934903" y="5836019"/>
            <a:ext cx="731520" cy="73152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74A4AE0-B76E-5310-9E6E-FBB72DF9D7E0}"/>
              </a:ext>
            </a:extLst>
          </p:cNvPr>
          <p:cNvSpPr txBox="1"/>
          <p:nvPr/>
        </p:nvSpPr>
        <p:spPr>
          <a:xfrm>
            <a:off x="973346" y="3258407"/>
            <a:ext cx="2450774" cy="383053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 sz="1600" dirty="0"/>
              <a:t>Local MPI rank matrix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5EC190-6698-1587-DCA7-E4DACFC50207}"/>
              </a:ext>
            </a:extLst>
          </p:cNvPr>
          <p:cNvSpPr txBox="1"/>
          <p:nvPr/>
        </p:nvSpPr>
        <p:spPr>
          <a:xfrm>
            <a:off x="4750748" y="3241965"/>
            <a:ext cx="2370338" cy="39949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 sz="1600" dirty="0"/>
              <a:t>Stream-split matrices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EF5ACB-001B-FAAC-F27C-C92E1D74EE5F}"/>
              </a:ext>
            </a:extLst>
          </p:cNvPr>
          <p:cNvSpPr txBox="1"/>
          <p:nvPr/>
        </p:nvSpPr>
        <p:spPr>
          <a:xfrm>
            <a:off x="8622892" y="3231780"/>
            <a:ext cx="2370338" cy="39949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 sz="1600" dirty="0"/>
              <a:t>Stream-split factors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47BC95-FBDE-368A-D534-F930AACCC9C7}"/>
              </a:ext>
            </a:extLst>
          </p:cNvPr>
          <p:cNvSpPr txBox="1"/>
          <p:nvPr/>
        </p:nvSpPr>
        <p:spPr>
          <a:xfrm>
            <a:off x="9066601" y="6523193"/>
            <a:ext cx="334631" cy="39949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 sz="1600" b="1" dirty="0"/>
              <a:t>L</a:t>
            </a:r>
            <a:endParaRPr 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F138EEF-E569-5D77-8BF6-5EF190F7D8C0}"/>
              </a:ext>
            </a:extLst>
          </p:cNvPr>
          <p:cNvSpPr txBox="1"/>
          <p:nvPr/>
        </p:nvSpPr>
        <p:spPr>
          <a:xfrm>
            <a:off x="10142994" y="6523193"/>
            <a:ext cx="334631" cy="39949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 sz="1600" b="1" dirty="0"/>
              <a:t>U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8435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BAFBE-47E7-F980-2BAC-FAE16F858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Stream </a:t>
            </a:r>
            <a:r>
              <a:rPr lang="en-US" dirty="0" err="1"/>
              <a:t>SpILU</a:t>
            </a:r>
            <a:r>
              <a:rPr lang="en-US" dirty="0"/>
              <a:t>(k=3)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C6942-27D5-646D-3566-82FCB5F13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Scaling study: 1 to 16 streams</a:t>
            </a:r>
          </a:p>
          <a:p>
            <a:pPr marL="726948" lvl="1" indent="-342900"/>
            <a:r>
              <a:rPr lang="en-US" dirty="0"/>
              <a:t>Good speedup as compared to a single stream</a:t>
            </a:r>
          </a:p>
          <a:p>
            <a:pPr marL="726948" lvl="1" indent="-342900"/>
            <a:r>
              <a:rPr lang="en-US" dirty="0"/>
              <a:t>Good scaling overall up to 8 streams</a:t>
            </a:r>
          </a:p>
          <a:p>
            <a:pPr marL="726948" lvl="1" indent="-342900"/>
            <a:r>
              <a:rPr lang="en-US" dirty="0"/>
              <a:t>Some scalability loss in </a:t>
            </a:r>
            <a:r>
              <a:rPr lang="en-US" dirty="0" err="1"/>
              <a:t>SpILUK</a:t>
            </a:r>
            <a:r>
              <a:rPr lang="en-US" dirty="0"/>
              <a:t> on 16 streams, e.g. boneS01, m_t1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3D2E14-A71C-719A-C3DC-E01016CA6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39715B-1F2E-04B2-B2AC-338DE2598764}"/>
                  </a:ext>
                </a:extLst>
              </p:cNvPr>
              <p:cNvSpPr txBox="1"/>
              <p:nvPr/>
            </p:nvSpPr>
            <p:spPr>
              <a:xfrm>
                <a:off x="7469831" y="1445680"/>
                <a:ext cx="2618388" cy="681294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𝑛𝑠𝑡𝑟𝑒𝑎𝑚𝑠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𝑠𝑡𝑟𝑒𝑎𝑚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𝑝𝐼𝐿𝑈𝐾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𝑛𝑠𝑡𝑟𝑒𝑎𝑚𝑠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𝑆𝑝𝐼𝐿𝑈𝐾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39715B-1F2E-04B2-B2AC-338DE2598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831" y="1445680"/>
                <a:ext cx="2618388" cy="681294"/>
              </a:xfrm>
              <a:prstGeom prst="rect">
                <a:avLst/>
              </a:prstGeom>
              <a:blipFill>
                <a:blip r:embed="rId2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9D996DD-1112-E9BD-4C2C-0BCBEF42BC8D}"/>
              </a:ext>
            </a:extLst>
          </p:cNvPr>
          <p:cNvGraphicFramePr>
            <a:graphicFrameLocks/>
          </p:cNvGraphicFramePr>
          <p:nvPr/>
        </p:nvGraphicFramePr>
        <p:xfrm>
          <a:off x="629492" y="3022627"/>
          <a:ext cx="5234781" cy="3436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CA85E307-B2A0-CD5D-9B92-02CC4615F9F4}"/>
              </a:ext>
            </a:extLst>
          </p:cNvPr>
          <p:cNvGraphicFramePr>
            <a:graphicFrameLocks/>
          </p:cNvGraphicFramePr>
          <p:nvPr/>
        </p:nvGraphicFramePr>
        <p:xfrm>
          <a:off x="6096001" y="3022628"/>
          <a:ext cx="5234781" cy="34366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4780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74FB8-E2C6-9A6E-F86E-C66FF23BC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stream </a:t>
            </a:r>
            <a:r>
              <a:rPr lang="en-US" dirty="0" err="1"/>
              <a:t>SpTRSV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BD468-1346-70D6-4C74-6DE7F5D42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Scaling study: 1 to 16 streams</a:t>
            </a:r>
          </a:p>
          <a:p>
            <a:pPr marL="726948" lvl="1" indent="-342900"/>
            <a:r>
              <a:rPr lang="en-US" dirty="0"/>
              <a:t>Good speedup as compared to a single stream</a:t>
            </a:r>
          </a:p>
          <a:p>
            <a:pPr marL="726948" lvl="1" indent="-342900"/>
            <a:r>
              <a:rPr lang="en-US" dirty="0"/>
              <a:t>Good scaling overall up to 8 streams</a:t>
            </a:r>
          </a:p>
          <a:p>
            <a:pPr marL="726948" lvl="1" indent="-342900"/>
            <a:r>
              <a:rPr lang="en-US" dirty="0"/>
              <a:t>Some scalability loss in </a:t>
            </a:r>
            <a:r>
              <a:rPr lang="en-US" dirty="0" err="1"/>
              <a:t>SpTRSV</a:t>
            </a:r>
            <a:r>
              <a:rPr lang="en-US" dirty="0"/>
              <a:t> on 16 streams, e.g. boneS01</a:t>
            </a:r>
          </a:p>
          <a:p>
            <a:pPr marL="726948" lvl="1" indent="-342900"/>
            <a:r>
              <a:rPr lang="en-US" dirty="0"/>
              <a:t>For the best performance on each stream, KK SPTRSV calls the NVIDIA’s </a:t>
            </a:r>
            <a:r>
              <a:rPr lang="en-US" dirty="0" err="1"/>
              <a:t>cuSPARSE</a:t>
            </a:r>
            <a:r>
              <a:rPr lang="en-US" dirty="0"/>
              <a:t> triangular solve APIs (results obtained with CUDA 11.7)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16C60-7A7B-AF1B-EFC5-349D709263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A12563-5BE1-6C7A-E8BE-89017DE820A9}"/>
                  </a:ext>
                </a:extLst>
              </p:cNvPr>
              <p:cNvSpPr txBox="1"/>
              <p:nvPr/>
            </p:nvSpPr>
            <p:spPr>
              <a:xfrm>
                <a:off x="7310805" y="1445680"/>
                <a:ext cx="2618388" cy="681294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𝑛𝑠𝑡𝑟𝑒𝑎𝑚𝑠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𝑠𝑡𝑟𝑒𝑎𝑚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𝑇𝑅𝑆𝑉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𝑛𝑠𝑡𝑟𝑒𝑎𝑚𝑠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𝑆𝑝𝑇𝑅𝑆𝑉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A12563-5BE1-6C7A-E8BE-89017DE82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805" y="1445680"/>
                <a:ext cx="2618388" cy="681294"/>
              </a:xfrm>
              <a:prstGeom prst="rect">
                <a:avLst/>
              </a:prstGeom>
              <a:blipFill>
                <a:blip r:embed="rId2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096B0AF-0D5F-ED95-E9C9-C101574D79EA}"/>
              </a:ext>
            </a:extLst>
          </p:cNvPr>
          <p:cNvGraphicFramePr>
            <a:graphicFrameLocks/>
          </p:cNvGraphicFramePr>
          <p:nvPr/>
        </p:nvGraphicFramePr>
        <p:xfrm>
          <a:off x="897203" y="3656292"/>
          <a:ext cx="4376132" cy="29681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600FE4A-F130-BDBC-0906-2A3AE15C495D}"/>
              </a:ext>
            </a:extLst>
          </p:cNvPr>
          <p:cNvGraphicFramePr>
            <a:graphicFrameLocks/>
          </p:cNvGraphicFramePr>
          <p:nvPr/>
        </p:nvGraphicFramePr>
        <p:xfrm>
          <a:off x="6153151" y="3657600"/>
          <a:ext cx="4362447" cy="29668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38063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A18BE12-F439-A2B2-ADDA-E923DF1E83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Luc Berger-</a:t>
            </a:r>
            <a:r>
              <a:rPr lang="en-US" dirty="0" err="1"/>
              <a:t>Vergiat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4E5F94-983F-2E66-689C-ACF8DD7CAC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79672"/>
              </a:lnSpc>
            </a:pPr>
            <a:r>
              <a:rPr lang="en-US" dirty="0"/>
              <a:t>ODE Time integrators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33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9C11C-11AC-B948-7BDF-B0BB8836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device time integrators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14583-AA5E-A4E3-D45F-32CD4FE9E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 use cases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Embedded integrator within special discretization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Within UQ framework for reliability assessment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Inside automated discovery framework (optimization, AI,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Integrators callable within device call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Good utilization of bandwidth available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Portability across vendors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3CBAD-CC49-F7E7-A486-A89CFA8C67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46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F9E41-C46A-06B7-AC8B-B9FB72354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Integrators families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E461E-135F-D29B-07E0-26E24747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Explicit time integrators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Runge-</a:t>
            </a:r>
            <a:r>
              <a:rPr lang="en-US" dirty="0" err="1"/>
              <a:t>Kutta</a:t>
            </a:r>
            <a:r>
              <a:rPr lang="en-US" dirty="0"/>
              <a:t> families</a:t>
            </a:r>
          </a:p>
          <a:p>
            <a:pPr marL="726948" lvl="1" indent="-342900"/>
            <a:r>
              <a:rPr lang="en-US" dirty="0"/>
              <a:t>Order 1 to 5 available</a:t>
            </a:r>
          </a:p>
          <a:p>
            <a:pPr marL="726948" lvl="1" indent="-342900"/>
            <a:r>
              <a:rPr lang="en-US" dirty="0"/>
              <a:t>Initial time step estimation</a:t>
            </a:r>
          </a:p>
          <a:p>
            <a:pPr marL="726948" lvl="1" indent="-342900"/>
            <a:r>
              <a:rPr lang="en-US" dirty="0"/>
              <a:t>Time step adaptation</a:t>
            </a:r>
          </a:p>
          <a:p>
            <a:pPr marL="342900" indent="-342900"/>
            <a:r>
              <a:rPr lang="en-US" dirty="0"/>
              <a:t>Implicit time integrators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Backward difference formulae</a:t>
            </a:r>
          </a:p>
          <a:p>
            <a:pPr marL="726948" lvl="1" indent="-342900"/>
            <a:r>
              <a:rPr lang="en-US" dirty="0"/>
              <a:t>Order 1 to 5 available</a:t>
            </a:r>
          </a:p>
          <a:p>
            <a:pPr marL="726948" lvl="1" indent="-342900"/>
            <a:r>
              <a:rPr lang="en-US" dirty="0"/>
              <a:t>Order and Time step adaptation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89185-5836-1292-630D-2C9F38606C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197926-B3BC-D7C3-228A-2739B2BCE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412" y="3429000"/>
            <a:ext cx="3652885" cy="1923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94C2F0-E82C-8A0F-8EEC-4BD677772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411" y="1328928"/>
            <a:ext cx="3652885" cy="18899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E6568A-0BCF-C655-79BA-481B5390BE73}"/>
              </a:ext>
            </a:extLst>
          </p:cNvPr>
          <p:cNvSpPr txBox="1"/>
          <p:nvPr/>
        </p:nvSpPr>
        <p:spPr>
          <a:xfrm>
            <a:off x="7183413" y="5439946"/>
            <a:ext cx="3652884" cy="87493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just"/>
            <a:r>
              <a:rPr lang="en-US" sz="1100" dirty="0"/>
              <a:t>Convergence of time integrators on damped unforced harmonic oscillator. Both explicit (top) and implicit (bottom) integrators achieve theoretical rate of convergence. No time or order adaptation was used.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8DAAC6-E36B-D4B4-516E-24A395F49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476" y="4968667"/>
            <a:ext cx="3183835" cy="181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9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0ABCB-B8B6-79C2-F335-E6CB2A02B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Kokkos</a:t>
            </a:r>
            <a:r>
              <a:rPr lang="en-US" dirty="0"/>
              <a:t> in a post-ECP World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A85D20-8D0B-098D-A711-A65FF18EB3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3</a:t>
            </a:fld>
            <a:endParaRPr lang="en-US" dirty="0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89D17D58-9F92-FE27-39DC-710A7F63E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109" y="2985381"/>
            <a:ext cx="5204524" cy="110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3C6DD0-1E0A-9CD7-A76A-09B6C6D34AC4}"/>
              </a:ext>
            </a:extLst>
          </p:cNvPr>
          <p:cNvSpPr txBox="1"/>
          <p:nvPr/>
        </p:nvSpPr>
        <p:spPr>
          <a:xfrm>
            <a:off x="1810527" y="5214610"/>
            <a:ext cx="38812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NNSA – ASC Program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SNL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759EEF-B871-D264-533E-1939F86F1F71}"/>
              </a:ext>
            </a:extLst>
          </p:cNvPr>
          <p:cNvSpPr txBox="1"/>
          <p:nvPr/>
        </p:nvSpPr>
        <p:spPr>
          <a:xfrm>
            <a:off x="7776039" y="5214610"/>
            <a:ext cx="30412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ASCR – Facilities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OLCF, ALCF, NERSC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686F29ED-ECB0-EF93-87D3-048B761B582D}"/>
              </a:ext>
            </a:extLst>
          </p:cNvPr>
          <p:cNvSpPr/>
          <p:nvPr/>
        </p:nvSpPr>
        <p:spPr>
          <a:xfrm rot="8558439">
            <a:off x="7654220" y="4166183"/>
            <a:ext cx="1182826" cy="945170"/>
          </a:xfrm>
          <a:prstGeom prst="down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16EB2ED4-35FB-43EE-C70C-3417457209FD}"/>
              </a:ext>
            </a:extLst>
          </p:cNvPr>
          <p:cNvSpPr/>
          <p:nvPr/>
        </p:nvSpPr>
        <p:spPr>
          <a:xfrm rot="1938001">
            <a:off x="7908578" y="2385021"/>
            <a:ext cx="162784" cy="342995"/>
          </a:xfrm>
          <a:prstGeom prst="down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9D73C924-947C-16E6-67B1-2716BECD6279}"/>
              </a:ext>
            </a:extLst>
          </p:cNvPr>
          <p:cNvSpPr/>
          <p:nvPr/>
        </p:nvSpPr>
        <p:spPr>
          <a:xfrm rot="18141318">
            <a:off x="3881359" y="2037355"/>
            <a:ext cx="376201" cy="892683"/>
          </a:xfrm>
          <a:prstGeom prst="down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14392E-08F0-3588-8026-C5DCA6DD00D9}"/>
              </a:ext>
            </a:extLst>
          </p:cNvPr>
          <p:cNvSpPr txBox="1"/>
          <p:nvPr/>
        </p:nvSpPr>
        <p:spPr>
          <a:xfrm>
            <a:off x="8150408" y="1725521"/>
            <a:ext cx="36776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ASCR – Stewardship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CASS – S4PST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F8709A-70F1-8BD3-D3AF-6E64BB1F98C5}"/>
              </a:ext>
            </a:extLst>
          </p:cNvPr>
          <p:cNvSpPr txBox="1"/>
          <p:nvPr/>
        </p:nvSpPr>
        <p:spPr>
          <a:xfrm>
            <a:off x="2405208" y="1639257"/>
            <a:ext cx="862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29AA31-0DB7-1B71-1342-8E9BFE60CA17}"/>
              </a:ext>
            </a:extLst>
          </p:cNvPr>
          <p:cNvSpPr txBox="1"/>
          <p:nvPr/>
        </p:nvSpPr>
        <p:spPr>
          <a:xfrm>
            <a:off x="4726394" y="996619"/>
            <a:ext cx="27392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Community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Universities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Hardware vendors</a:t>
            </a:r>
          </a:p>
          <a:p>
            <a:endParaRPr lang="en-US" sz="1600" dirty="0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4AD51878-A6FF-74A7-421F-C986D40D66BB}"/>
              </a:ext>
            </a:extLst>
          </p:cNvPr>
          <p:cNvSpPr/>
          <p:nvPr/>
        </p:nvSpPr>
        <p:spPr>
          <a:xfrm>
            <a:off x="6095999" y="2202478"/>
            <a:ext cx="320876" cy="678984"/>
          </a:xfrm>
          <a:prstGeom prst="down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2CE70334-C5D9-5054-26A6-ADDB308DC1FD}"/>
              </a:ext>
            </a:extLst>
          </p:cNvPr>
          <p:cNvSpPr/>
          <p:nvPr/>
        </p:nvSpPr>
        <p:spPr>
          <a:xfrm rot="12727314">
            <a:off x="3835719" y="4185984"/>
            <a:ext cx="1182826" cy="945170"/>
          </a:xfrm>
          <a:prstGeom prst="down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5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FB596-649C-960C-E0AB-B36219E92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Integrators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E8C44-2F1F-8A7D-862E-546069752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Explicit Integrator</a:t>
            </a:r>
          </a:p>
          <a:p>
            <a:pPr marL="726948" lvl="1" indent="-342900"/>
            <a:r>
              <a:rPr lang="en-US" dirty="0"/>
              <a:t>RK Cash-Karp</a:t>
            </a:r>
          </a:p>
          <a:p>
            <a:pPr marL="726948" lvl="1" indent="-342900"/>
            <a:r>
              <a:rPr lang="en-US" dirty="0"/>
              <a:t>Adaptive stepping</a:t>
            </a:r>
          </a:p>
          <a:p>
            <a:pPr marL="726948" lvl="1" indent="-342900"/>
            <a:r>
              <a:rPr lang="en-US" dirty="0"/>
              <a:t>Simple reactant/product reaction</a:t>
            </a:r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Implicit Integrator</a:t>
            </a:r>
          </a:p>
          <a:p>
            <a:pPr marL="726948" lvl="1" indent="-342900"/>
            <a:r>
              <a:rPr lang="en-US" dirty="0"/>
              <a:t>BDF</a:t>
            </a:r>
          </a:p>
          <a:p>
            <a:pPr marL="726948" lvl="1" indent="-342900"/>
            <a:r>
              <a:rPr lang="en-US" dirty="0"/>
              <a:t>Adaptive order and stepping</a:t>
            </a:r>
          </a:p>
          <a:p>
            <a:pPr marL="726948" lvl="1" indent="-342900"/>
            <a:r>
              <a:rPr lang="en-US" dirty="0"/>
              <a:t>Robertson autocatalytic reaction (very stiff start)</a:t>
            </a:r>
          </a:p>
          <a:p>
            <a:pPr marL="726948" lvl="1" indent="-342900"/>
            <a:r>
              <a:rPr lang="en-US" dirty="0"/>
              <a:t>Preliminary results: 1.5x speed-up on 10,000 problems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C0B26-BC1A-AFCC-EBC6-B574F4309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30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085C647-4A5D-B58F-7F13-720434E1B7C6}"/>
              </a:ext>
            </a:extLst>
          </p:cNvPr>
          <p:cNvGraphicFramePr>
            <a:graphicFrameLocks noGrp="1"/>
          </p:cNvGraphicFramePr>
          <p:nvPr/>
        </p:nvGraphicFramePr>
        <p:xfrm>
          <a:off x="720647" y="2687320"/>
          <a:ext cx="627650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2675">
                  <a:extLst>
                    <a:ext uri="{9D8B030D-6E8A-4147-A177-3AD203B41FA5}">
                      <a16:colId xmlns:a16="http://schemas.microsoft.com/office/drawing/2014/main" val="1548603405"/>
                    </a:ext>
                  </a:extLst>
                </a:gridCol>
                <a:gridCol w="1441174">
                  <a:extLst>
                    <a:ext uri="{9D8B030D-6E8A-4147-A177-3AD203B41FA5}">
                      <a16:colId xmlns:a16="http://schemas.microsoft.com/office/drawing/2014/main" val="1448578999"/>
                    </a:ext>
                  </a:extLst>
                </a:gridCol>
                <a:gridCol w="1431234">
                  <a:extLst>
                    <a:ext uri="{9D8B030D-6E8A-4147-A177-3AD203B41FA5}">
                      <a16:colId xmlns:a16="http://schemas.microsoft.com/office/drawing/2014/main" val="593125518"/>
                    </a:ext>
                  </a:extLst>
                </a:gridCol>
                <a:gridCol w="1401418">
                  <a:extLst>
                    <a:ext uri="{9D8B030D-6E8A-4147-A177-3AD203B41FA5}">
                      <a16:colId xmlns:a16="http://schemas.microsoft.com/office/drawing/2014/main" val="40755637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1,000,000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99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Intel Broadwell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3.17128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31.709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408.545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799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NVIDIA V100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0.0303719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0.365714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2.33355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621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Speed-up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11.601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9.634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19.45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439054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371513D-7369-3F91-1157-393EC5687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771" y="1441852"/>
            <a:ext cx="3848627" cy="19871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767993-7AF2-0338-68E2-82C5CA6F4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770" y="4053738"/>
            <a:ext cx="3848627" cy="20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59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CD731-F628-2C5C-7D3D-C18D78C6A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448" y="3429000"/>
            <a:ext cx="6556452" cy="57022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New Ecosystem Efforts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39EB6-7139-EFC8-CC7C-FF51EB24B9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115386"/>
            <a:ext cx="559397" cy="570225"/>
          </a:xfrm>
        </p:spPr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00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36D17-2A61-8C01-64FF-1F7AB11CA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KokkosFFT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F13A3-2E00-17E2-DFB2-F7798B79AD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32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57EA57F-3B6B-8B55-A943-7B35E26B49FB}"/>
              </a:ext>
            </a:extLst>
          </p:cNvPr>
          <p:cNvSpPr txBox="1">
            <a:spLocks/>
          </p:cNvSpPr>
          <p:nvPr/>
        </p:nvSpPr>
        <p:spPr>
          <a:xfrm>
            <a:off x="855624" y="1110861"/>
            <a:ext cx="10480752" cy="5387367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0" indent="0" algn="l" defTabSz="914354" rtl="0" eaLnBrk="1" latinLnBrk="0" hangingPunct="0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Tx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86909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69780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52651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35522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New effort to provide fast </a:t>
            </a:r>
            <a:r>
              <a:rPr lang="en-US" dirty="0" err="1"/>
              <a:t>fourier</a:t>
            </a:r>
            <a:r>
              <a:rPr lang="en-US" dirty="0"/>
              <a:t> transform calls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Wraps existing libraries such as FFTW, </a:t>
            </a:r>
            <a:r>
              <a:rPr lang="en-US" dirty="0" err="1"/>
              <a:t>cuFFT</a:t>
            </a:r>
            <a:r>
              <a:rPr lang="en-US" dirty="0"/>
              <a:t>, </a:t>
            </a:r>
            <a:r>
              <a:rPr lang="en-US" dirty="0" err="1"/>
              <a:t>rocFFT</a:t>
            </a:r>
            <a:r>
              <a:rPr lang="en-US" dirty="0"/>
              <a:t> and MKL</a:t>
            </a:r>
          </a:p>
          <a:p>
            <a:pPr marL="829809" lvl="1" indent="-342900">
              <a:buFont typeface="Arial" panose="020B0604020202020204" pitchFamily="34" charset="0"/>
              <a:buChar char="•"/>
            </a:pPr>
            <a:r>
              <a:rPr lang="en-US" dirty="0"/>
              <a:t>Local calls only – no global (MPI supported) FFT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Generally inspired by </a:t>
            </a:r>
            <a:r>
              <a:rPr lang="en-US" dirty="0" err="1"/>
              <a:t>numpy.fft</a:t>
            </a:r>
            <a:r>
              <a:rPr lang="en-US" dirty="0"/>
              <a:t> interface</a:t>
            </a:r>
          </a:p>
          <a:p>
            <a:pPr marL="829809" lvl="1" indent="-342900">
              <a:buFont typeface="Arial" panose="020B0604020202020204" pitchFamily="34" charset="0"/>
              <a:buChar char="•"/>
            </a:pPr>
            <a:r>
              <a:rPr lang="en-US" dirty="0"/>
              <a:t>Takes </a:t>
            </a:r>
            <a:r>
              <a:rPr lang="en-US" dirty="0" err="1"/>
              <a:t>Kokkos</a:t>
            </a:r>
            <a:r>
              <a:rPr lang="en-US" dirty="0"/>
              <a:t>::View as arguments and integrates with Execution space instances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FFT Plans are only internal objects for now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Standard FFT functions: </a:t>
            </a:r>
            <a:r>
              <a:rPr lang="en-US" dirty="0" err="1"/>
              <a:t>fft</a:t>
            </a:r>
            <a:r>
              <a:rPr lang="en-US" dirty="0"/>
              <a:t>, </a:t>
            </a:r>
            <a:r>
              <a:rPr lang="en-US" dirty="0" err="1"/>
              <a:t>ifft</a:t>
            </a:r>
            <a:r>
              <a:rPr lang="en-US" dirty="0"/>
              <a:t>, fft2, ifft2, </a:t>
            </a:r>
            <a:r>
              <a:rPr lang="en-US" dirty="0" err="1"/>
              <a:t>fftn</a:t>
            </a:r>
            <a:r>
              <a:rPr lang="en-US" dirty="0"/>
              <a:t>, </a:t>
            </a:r>
            <a:r>
              <a:rPr lang="en-US" dirty="0" err="1"/>
              <a:t>ifftn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Real FFT functions: </a:t>
            </a:r>
            <a:r>
              <a:rPr lang="en-US" dirty="0" err="1"/>
              <a:t>rfft</a:t>
            </a:r>
            <a:r>
              <a:rPr lang="en-US" dirty="0"/>
              <a:t>, </a:t>
            </a:r>
            <a:r>
              <a:rPr lang="en-US" dirty="0" err="1"/>
              <a:t>irfft</a:t>
            </a:r>
            <a:r>
              <a:rPr lang="en-US" dirty="0"/>
              <a:t>, rfft2, </a:t>
            </a:r>
            <a:r>
              <a:rPr lang="en-US" dirty="0" err="1"/>
              <a:t>rfftn</a:t>
            </a:r>
            <a:r>
              <a:rPr lang="en-US" dirty="0"/>
              <a:t>, </a:t>
            </a:r>
            <a:r>
              <a:rPr lang="en-US" dirty="0" err="1"/>
              <a:t>irfftn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Hermitian FFT functions: </a:t>
            </a:r>
            <a:r>
              <a:rPr lang="en-US" dirty="0" err="1"/>
              <a:t>hfft</a:t>
            </a:r>
            <a:r>
              <a:rPr lang="en-US" dirty="0"/>
              <a:t>, </a:t>
            </a:r>
            <a:r>
              <a:rPr lang="en-US" dirty="0" err="1"/>
              <a:t>ihfft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C3BD6F-02CA-7F4E-3D27-0E8CF4823B8A}"/>
              </a:ext>
            </a:extLst>
          </p:cNvPr>
          <p:cNvSpPr txBox="1"/>
          <p:nvPr/>
        </p:nvSpPr>
        <p:spPr>
          <a:xfrm>
            <a:off x="2878111" y="6038956"/>
            <a:ext cx="69479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linkClick r:id="rId2"/>
              </a:rPr>
              <a:t>https://github.com/kokkos/kokkos-fft</a:t>
            </a:r>
            <a:r>
              <a:rPr lang="en-US" sz="28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E838FB-DF20-8B3D-D905-6FE32C18285A}"/>
              </a:ext>
            </a:extLst>
          </p:cNvPr>
          <p:cNvSpPr txBox="1"/>
          <p:nvPr/>
        </p:nvSpPr>
        <p:spPr>
          <a:xfrm>
            <a:off x="8979108" y="926911"/>
            <a:ext cx="27357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POC: </a:t>
            </a:r>
            <a:r>
              <a:rPr lang="en-US" dirty="0" err="1"/>
              <a:t>Yuuichi</a:t>
            </a:r>
            <a:r>
              <a:rPr lang="en-US" dirty="0"/>
              <a:t> Asahi (</a:t>
            </a:r>
            <a:r>
              <a:rPr lang="en-US" dirty="0" err="1"/>
              <a:t>yuuichi.asahi@cea.fr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606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BD654-3F68-EAE0-517D-645D2C353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Usage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A63FDF-D382-FFF1-08DC-18A1C37162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33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897DBD-0041-A425-A6F0-125F82B13739}"/>
              </a:ext>
            </a:extLst>
          </p:cNvPr>
          <p:cNvSpPr txBox="1"/>
          <p:nvPr/>
        </p:nvSpPr>
        <p:spPr>
          <a:xfrm>
            <a:off x="559397" y="1278790"/>
            <a:ext cx="893039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Kokkos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::View&lt;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double*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 x(</a:t>
            </a:r>
            <a:r>
              <a:rPr lang="en-US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"x"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n);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Kokkos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::View&lt;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Kokkos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complex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&gt;* &gt;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x_hat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dirty="0" err="1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x_hat</a:t>
            </a:r>
            <a:r>
              <a:rPr lang="en-US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n/</a:t>
            </a:r>
            <a:r>
              <a:rPr lang="en-US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Kokkos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::Random_XorShift64_Pool&lt;&gt;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random_pool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12345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Kokkos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fill_random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(x,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random_pool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Kokkos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::fence();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Kokkos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DefaultExecutionSpace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exec;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KokkosFFT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rfft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(exec, x,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x_hat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exec.fence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();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55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18BD-6EFA-5F1F-BD71-14F1DC618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KokkosComm</a:t>
            </a:r>
            <a:r>
              <a:rPr lang="en-US" dirty="0"/>
              <a:t> – MPI Interfaces for </a:t>
            </a:r>
            <a:r>
              <a:rPr lang="en-US" dirty="0" err="1"/>
              <a:t>Kokkos</a:t>
            </a:r>
            <a:r>
              <a:rPr lang="en-US" dirty="0"/>
              <a:t>::View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95511-7ADE-0CCD-A07D-23AD60D2C4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34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4F8C66-BF9F-B82C-2182-3508FC80CF59}"/>
              </a:ext>
            </a:extLst>
          </p:cNvPr>
          <p:cNvSpPr txBox="1">
            <a:spLocks/>
          </p:cNvSpPr>
          <p:nvPr/>
        </p:nvSpPr>
        <p:spPr>
          <a:xfrm>
            <a:off x="559398" y="839228"/>
            <a:ext cx="10480752" cy="258977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0" indent="0" algn="l" defTabSz="914354" rtl="0" eaLnBrk="1" latinLnBrk="0" hangingPunct="0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Tx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86909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69780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52651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35522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New effort to provide more convenient MPI Interface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User avoids extracting raw pointers and lengths from </a:t>
            </a:r>
            <a:r>
              <a:rPr lang="en-US" dirty="0" err="1"/>
              <a:t>Kokkos</a:t>
            </a:r>
            <a:r>
              <a:rPr lang="en-US" dirty="0"/>
              <a:t>::View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Develop common facilities to deal with non-contiguous Views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Interface very close to MPI in spirit – but replaces pointers/lengths with View</a:t>
            </a:r>
          </a:p>
          <a:p>
            <a:pPr marL="829809" lvl="1" indent="-342900">
              <a:buFont typeface="Arial" panose="020B0604020202020204" pitchFamily="34" charset="0"/>
              <a:buChar char="•"/>
            </a:pPr>
            <a:r>
              <a:rPr lang="en-US" dirty="0"/>
              <a:t>But early stages: expect tweaks to API based on feedback!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118389A-1910-B89B-766F-F34BEBC1D4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476995"/>
              </p:ext>
            </p:extLst>
          </p:nvPr>
        </p:nvGraphicFramePr>
        <p:xfrm>
          <a:off x="878162" y="3111949"/>
          <a:ext cx="10165724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5907">
                  <a:extLst>
                    <a:ext uri="{9D8B030D-6E8A-4147-A177-3AD203B41FA5}">
                      <a16:colId xmlns:a16="http://schemas.microsoft.com/office/drawing/2014/main" val="3914719170"/>
                    </a:ext>
                  </a:extLst>
                </a:gridCol>
                <a:gridCol w="7899817">
                  <a:extLst>
                    <a:ext uri="{9D8B030D-6E8A-4147-A177-3AD203B41FA5}">
                      <a16:colId xmlns:a16="http://schemas.microsoft.com/office/drawing/2014/main" val="1661068470"/>
                    </a:ext>
                  </a:extLst>
                </a:gridCol>
              </a:tblGrid>
              <a:tr h="347850">
                <a:tc>
                  <a:txBody>
                    <a:bodyPr/>
                    <a:lstStyle/>
                    <a:p>
                      <a:r>
                        <a:rPr lang="en-US" dirty="0"/>
                        <a:t>MPI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KokkosComm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6153730"/>
                  </a:ext>
                </a:extLst>
              </a:tr>
              <a:tr h="334862">
                <a:tc>
                  <a:txBody>
                    <a:bodyPr/>
                    <a:lstStyle/>
                    <a:p>
                      <a:r>
                        <a:rPr lang="en-US" sz="1600" dirty="0" err="1"/>
                        <a:t>MPI_Send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send / send&lt;</a:t>
                      </a:r>
                      <a:r>
                        <a:rPr lang="en-US" sz="1600" dirty="0" err="1"/>
                        <a:t>CommMode</a:t>
                      </a:r>
                      <a:r>
                        <a:rPr lang="en-US" sz="1600" dirty="0"/>
                        <a:t>::Standard&gt;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045742"/>
                  </a:ext>
                </a:extLst>
              </a:tr>
              <a:tr h="334862">
                <a:tc>
                  <a:txBody>
                    <a:bodyPr/>
                    <a:lstStyle/>
                    <a:p>
                      <a:r>
                        <a:rPr lang="en-US" sz="1600" dirty="0" err="1"/>
                        <a:t>MPI_Rsend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send&lt;</a:t>
                      </a:r>
                      <a:r>
                        <a:rPr lang="en-US" sz="1600" dirty="0" err="1"/>
                        <a:t>CommMode</a:t>
                      </a:r>
                      <a:r>
                        <a:rPr lang="en-US" sz="1600" dirty="0"/>
                        <a:t>::Ready&gt;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315285"/>
                  </a:ext>
                </a:extLst>
              </a:tr>
              <a:tr h="334862">
                <a:tc>
                  <a:txBody>
                    <a:bodyPr/>
                    <a:lstStyle/>
                    <a:p>
                      <a:r>
                        <a:rPr lang="en-US" sz="1600" dirty="0" err="1"/>
                        <a:t>MPI_Recv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recv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009253"/>
                  </a:ext>
                </a:extLst>
              </a:tr>
              <a:tr h="334862">
                <a:tc>
                  <a:txBody>
                    <a:bodyPr/>
                    <a:lstStyle/>
                    <a:p>
                      <a:r>
                        <a:rPr lang="en-US" sz="1600" dirty="0" err="1"/>
                        <a:t>MPI_Ssend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send&lt;</a:t>
                      </a:r>
                      <a:r>
                        <a:rPr lang="en-US" sz="1600" dirty="0" err="1"/>
                        <a:t>CommMod</a:t>
                      </a:r>
                      <a:r>
                        <a:rPr lang="en-US" sz="1600" dirty="0"/>
                        <a:t>::Synchronous&gt;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629661"/>
                  </a:ext>
                </a:extLst>
              </a:tr>
              <a:tr h="334862">
                <a:tc>
                  <a:txBody>
                    <a:bodyPr/>
                    <a:lstStyle/>
                    <a:p>
                      <a:r>
                        <a:rPr lang="en-US" sz="1600" dirty="0" err="1"/>
                        <a:t>MPI_Isend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isend</a:t>
                      </a:r>
                      <a:r>
                        <a:rPr lang="en-US" sz="1600" dirty="0"/>
                        <a:t> / </a:t>
                      </a:r>
                      <a:r>
                        <a:rPr lang="en-US" sz="1600" dirty="0" err="1"/>
                        <a:t>isend</a:t>
                      </a:r>
                      <a:r>
                        <a:rPr lang="en-US" sz="1600" dirty="0"/>
                        <a:t>&lt;</a:t>
                      </a:r>
                      <a:r>
                        <a:rPr lang="en-US" sz="1600" dirty="0" err="1"/>
                        <a:t>CommMode</a:t>
                      </a:r>
                      <a:r>
                        <a:rPr lang="en-US" sz="1600" dirty="0"/>
                        <a:t>::Standard&gt;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249665"/>
                  </a:ext>
                </a:extLst>
              </a:tr>
              <a:tr h="334862">
                <a:tc>
                  <a:txBody>
                    <a:bodyPr/>
                    <a:lstStyle/>
                    <a:p>
                      <a:r>
                        <a:rPr lang="en-US" sz="1600" dirty="0" err="1"/>
                        <a:t>MPI_Irsend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isend</a:t>
                      </a:r>
                      <a:r>
                        <a:rPr lang="en-US" sz="1600" dirty="0"/>
                        <a:t>&lt;</a:t>
                      </a:r>
                      <a:r>
                        <a:rPr lang="en-US" sz="1600" dirty="0" err="1"/>
                        <a:t>CommMode</a:t>
                      </a:r>
                      <a:r>
                        <a:rPr lang="en-US" sz="1600" dirty="0"/>
                        <a:t>::Ready&gt;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338551"/>
                  </a:ext>
                </a:extLst>
              </a:tr>
              <a:tr h="334862">
                <a:tc>
                  <a:txBody>
                    <a:bodyPr/>
                    <a:lstStyle/>
                    <a:p>
                      <a:r>
                        <a:rPr lang="en-US" sz="1600" dirty="0" err="1"/>
                        <a:t>MPI_Issend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isend</a:t>
                      </a:r>
                      <a:r>
                        <a:rPr lang="en-US" sz="1600" dirty="0"/>
                        <a:t>&lt;</a:t>
                      </a:r>
                      <a:r>
                        <a:rPr lang="en-US" sz="1600" dirty="0" err="1"/>
                        <a:t>CommMode</a:t>
                      </a:r>
                      <a:r>
                        <a:rPr lang="en-US" sz="1600" dirty="0"/>
                        <a:t>::Synchronous&gt;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93637"/>
                  </a:ext>
                </a:extLst>
              </a:tr>
              <a:tr h="334862">
                <a:tc>
                  <a:txBody>
                    <a:bodyPr/>
                    <a:lstStyle/>
                    <a:p>
                      <a:r>
                        <a:rPr lang="en-US" sz="1600" dirty="0" err="1"/>
                        <a:t>MPI_Reduce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reduce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53792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CDE08E-AE92-1E9F-96CD-86C1A9CE8F94}"/>
              </a:ext>
            </a:extLst>
          </p:cNvPr>
          <p:cNvSpPr txBox="1"/>
          <p:nvPr/>
        </p:nvSpPr>
        <p:spPr>
          <a:xfrm>
            <a:off x="2990540" y="6233838"/>
            <a:ext cx="61009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https://github.com/kokkos/kokkos-comm</a:t>
            </a:r>
            <a:r>
              <a:rPr lang="en-US" sz="24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FD8DA9-A596-C5DF-017D-CD2AB89DCB4E}"/>
              </a:ext>
            </a:extLst>
          </p:cNvPr>
          <p:cNvSpPr txBox="1"/>
          <p:nvPr/>
        </p:nvSpPr>
        <p:spPr>
          <a:xfrm>
            <a:off x="9781423" y="926911"/>
            <a:ext cx="22256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Join #</a:t>
            </a:r>
            <a:r>
              <a:rPr lang="en-US" dirty="0" err="1"/>
              <a:t>mpi</a:t>
            </a:r>
            <a:r>
              <a:rPr lang="en-US" dirty="0"/>
              <a:t>-interop on slack</a:t>
            </a:r>
          </a:p>
        </p:txBody>
      </p:sp>
    </p:spTree>
    <p:extLst>
      <p:ext uri="{BB962C8B-B14F-4D97-AF65-F5344CB8AC3E}">
        <p14:creationId xmlns:p14="http://schemas.microsoft.com/office/powerpoint/2010/main" val="101578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1194-5F39-0225-C1C6-367225A09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624" y="188416"/>
            <a:ext cx="10480752" cy="570225"/>
          </a:xfrm>
        </p:spPr>
        <p:txBody>
          <a:bodyPr/>
          <a:lstStyle/>
          <a:p>
            <a:r>
              <a:rPr lang="en-US" dirty="0"/>
              <a:t>Simple Usage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B0A0F-65A5-4F10-2AA6-0FFE63BF6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35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D5B2E3-9097-541D-5EF7-2401D6AE0533}"/>
              </a:ext>
            </a:extLst>
          </p:cNvPr>
          <p:cNvSpPr txBox="1"/>
          <p:nvPr/>
        </p:nvSpPr>
        <p:spPr>
          <a:xfrm>
            <a:off x="559397" y="926911"/>
            <a:ext cx="16699042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// Assume just two MPI ranks</a:t>
            </a:r>
          </a:p>
          <a:p>
            <a:r>
              <a:rPr lang="en-US" sz="1600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rank; </a:t>
            </a:r>
            <a:r>
              <a:rPr lang="en-US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// 0 or 1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MPI_Comm_rank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(MPI_COMM_WORLD, &amp;rank);</a:t>
            </a:r>
          </a:p>
          <a:p>
            <a:r>
              <a:rPr lang="en-US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// Get default execution space</a:t>
            </a:r>
          </a:p>
          <a:p>
            <a:r>
              <a:rPr lang="en-US" sz="1600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exec_space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Kokkos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DefaultExecutionSpace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// Compute something for a View&lt;T*&gt; </a:t>
            </a:r>
            <a:r>
              <a:rPr lang="en-US" sz="1600" dirty="0" err="1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send_view</a:t>
            </a:r>
            <a:endParaRPr lang="en-US" sz="1600" dirty="0">
              <a:solidFill>
                <a:srgbClr val="400BD9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Kokkos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parallel_for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RangePolicy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exec_space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N), functor1(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send_view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// Send data asynchronously</a:t>
            </a:r>
          </a:p>
          <a:p>
            <a:r>
              <a:rPr lang="en-US" sz="1600" dirty="0">
                <a:solidFill>
                  <a:srgbClr val="2FB41D"/>
                </a:solidFill>
                <a:effectLst/>
                <a:latin typeface="Menlo" panose="020B06090308040202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req =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KokkosComm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isend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exec_space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send_view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(rank+</a:t>
            </a:r>
            <a:r>
              <a:rPr lang="en-US" sz="16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)%</a:t>
            </a:r>
            <a:r>
              <a:rPr lang="en-US" sz="16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/*tag*/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, MPI_COMM_WORLD);</a:t>
            </a:r>
          </a:p>
          <a:p>
            <a:r>
              <a:rPr lang="en-US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// </a:t>
            </a:r>
            <a:r>
              <a:rPr lang="en-US" sz="1600" dirty="0" err="1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Recv</a:t>
            </a:r>
            <a:r>
              <a:rPr lang="en-US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 data </a:t>
            </a:r>
            <a:r>
              <a:rPr lang="en-US" sz="1600" dirty="0" err="1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synchrounously</a:t>
            </a:r>
            <a:endParaRPr lang="en-US" sz="1600" dirty="0">
              <a:solidFill>
                <a:srgbClr val="400BD9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KokkosComm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recv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exec_space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recv_view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(rank+</a:t>
            </a:r>
            <a:r>
              <a:rPr lang="en-US" sz="16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)%</a:t>
            </a:r>
            <a:r>
              <a:rPr lang="en-US" sz="16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/*tag*/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MPI_COMM_WORLD);</a:t>
            </a:r>
          </a:p>
          <a:p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// Could start computing on </a:t>
            </a:r>
            <a:r>
              <a:rPr lang="en-US" sz="1600" dirty="0" err="1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recv_view</a:t>
            </a:r>
            <a:r>
              <a:rPr lang="en-US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 now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Kokkos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parallel_for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RangePolicy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exec_space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dirty="0">
                <a:solidFill>
                  <a:srgbClr val="B42419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N), functor2(</a:t>
            </a:r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recv_view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b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400BD9"/>
                </a:solidFill>
                <a:effectLst/>
                <a:latin typeface="Menlo" panose="020B0609030804020204" pitchFamily="49" charset="0"/>
              </a:rPr>
              <a:t>// Wait for send operation to finish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req.wait</a:t>
            </a:r>
            <a:r>
              <a:rPr lang="en-US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49480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C6D9A8-4D22-0617-68C7-13D4FAC3FF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36</a:t>
            </a:fld>
            <a:endParaRPr lang="en-US" dirty="0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BED100E5-27A0-E86B-13ED-2BFDC1167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641" y="2322360"/>
            <a:ext cx="5204524" cy="110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16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D940F-C987-CAB4-1AC3-5A377A239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Merged PRs </a:t>
            </a:r>
            <a:r>
              <a:rPr lang="en-US" dirty="0" err="1"/>
              <a:t>Kokkos</a:t>
            </a:r>
            <a:r>
              <a:rPr lang="en-US" dirty="0"/>
              <a:t> Core Jan-May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FA251D-2F13-43EB-E85E-ACE4CF55D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4</a:t>
            </a:fld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F7CD6D5-7783-64FD-B299-F3D17FC39B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4239459"/>
              </p:ext>
            </p:extLst>
          </p:nvPr>
        </p:nvGraphicFramePr>
        <p:xfrm>
          <a:off x="2253349" y="1589314"/>
          <a:ext cx="6400794" cy="4180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A3CDA10-A633-1FE5-94D7-F7B81C33C736}"/>
              </a:ext>
            </a:extLst>
          </p:cNvPr>
          <p:cNvSpPr txBox="1"/>
          <p:nvPr/>
        </p:nvSpPr>
        <p:spPr>
          <a:xfrm>
            <a:off x="3630423" y="6114079"/>
            <a:ext cx="3703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Expansion of team to ASCR Labs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0707E2-1CD7-CA9C-767C-E1A07A3E2FF8}"/>
              </a:ext>
            </a:extLst>
          </p:cNvPr>
          <p:cNvSpPr txBox="1"/>
          <p:nvPr/>
        </p:nvSpPr>
        <p:spPr>
          <a:xfrm>
            <a:off x="7372863" y="1259656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 of ECP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9D44F2-4296-78CD-2E11-1D6100F403DE}"/>
              </a:ext>
            </a:extLst>
          </p:cNvPr>
          <p:cNvCxnSpPr>
            <a:cxnSpLocks/>
          </p:cNvCxnSpPr>
          <p:nvPr/>
        </p:nvCxnSpPr>
        <p:spPr>
          <a:xfrm>
            <a:off x="7870371" y="1787693"/>
            <a:ext cx="0" cy="3679763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44B2023-0B1C-1FC6-F0B4-FB8537251D10}"/>
              </a:ext>
            </a:extLst>
          </p:cNvPr>
          <p:cNvCxnSpPr>
            <a:cxnSpLocks/>
          </p:cNvCxnSpPr>
          <p:nvPr/>
        </p:nvCxnSpPr>
        <p:spPr>
          <a:xfrm>
            <a:off x="5344885" y="2434316"/>
            <a:ext cx="0" cy="3679763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E8E98B-1B05-6A1F-EA58-5C8B7D489420}"/>
              </a:ext>
            </a:extLst>
          </p:cNvPr>
          <p:cNvCxnSpPr>
            <a:cxnSpLocks/>
          </p:cNvCxnSpPr>
          <p:nvPr/>
        </p:nvCxnSpPr>
        <p:spPr>
          <a:xfrm>
            <a:off x="3461657" y="1787693"/>
            <a:ext cx="0" cy="3679763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5BDA0EC-4374-498F-4DC5-22A2776B1DA7}"/>
              </a:ext>
            </a:extLst>
          </p:cNvPr>
          <p:cNvSpPr txBox="1"/>
          <p:nvPr/>
        </p:nvSpPr>
        <p:spPr>
          <a:xfrm>
            <a:off x="2535018" y="1277948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Beginning of ECP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7CEFD6E-9FE5-5A50-6745-1D3E144BFA22}"/>
              </a:ext>
            </a:extLst>
          </p:cNvPr>
          <p:cNvSpPr/>
          <p:nvPr/>
        </p:nvSpPr>
        <p:spPr>
          <a:xfrm>
            <a:off x="1426022" y="3588397"/>
            <a:ext cx="8512629" cy="13716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Expecting – and seeing - no reduction in development effort!</a:t>
            </a:r>
          </a:p>
        </p:txBody>
      </p:sp>
    </p:spTree>
    <p:extLst>
      <p:ext uri="{BB962C8B-B14F-4D97-AF65-F5344CB8AC3E}">
        <p14:creationId xmlns:p14="http://schemas.microsoft.com/office/powerpoint/2010/main" val="230634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3" grpId="0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56172-3459-4D96-E7C2-094855DFC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the LF High Performance Software Foundation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E7B40-040A-3BE0-2F8E-8D218C540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5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8FF83D-6BC9-33A8-F528-E20B641D9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135" y="2698276"/>
            <a:ext cx="2928257" cy="88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6ECECE1-1BCD-F1CD-EDF0-4E11F86E6B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02269"/>
            <a:ext cx="5497286" cy="94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29DC06DE-56A0-FF7A-A9A3-8FB4AC8FE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423" y="4380426"/>
            <a:ext cx="5204524" cy="110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05F2F5A-7C91-FF34-6344-AC32E6F1D83D}"/>
              </a:ext>
            </a:extLst>
          </p:cNvPr>
          <p:cNvSpPr txBox="1">
            <a:spLocks/>
          </p:cNvSpPr>
          <p:nvPr/>
        </p:nvSpPr>
        <p:spPr>
          <a:xfrm>
            <a:off x="2233761" y="1154224"/>
            <a:ext cx="7024302" cy="5068995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0" indent="0" algn="l" defTabSz="914354" rtl="0" eaLnBrk="1" latinLnBrk="0" hangingPunct="0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Tx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86909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69780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52651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35522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i="1" dirty="0" err="1"/>
              <a:t>Kokkos</a:t>
            </a:r>
            <a:r>
              <a:rPr lang="en-US" sz="2400" b="1" i="1" dirty="0"/>
              <a:t> is now a Linux Foundation project in the High Performance Software Foundation!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84353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9FF24-93AB-F2D9-BAD9-15929AAB0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High Performance Software Foundation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B9263-2B0C-CF5A-8EA8-90C063F66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589" y="1376154"/>
            <a:ext cx="10480751" cy="5351217"/>
          </a:xfrm>
        </p:spPr>
        <p:txBody>
          <a:bodyPr>
            <a:normAutofit/>
          </a:bodyPr>
          <a:lstStyle/>
          <a:p>
            <a:r>
              <a:rPr lang="en-US" b="1" i="1" dirty="0"/>
              <a:t>Sponsors: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US Labs:</a:t>
            </a:r>
            <a:r>
              <a:rPr lang="en-US" dirty="0"/>
              <a:t> SNL, LLNL, ORNL, LBL, LANL and ANL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Industry: </a:t>
            </a:r>
            <a:r>
              <a:rPr lang="en-US" dirty="0"/>
              <a:t>HPE, Amazon (AWS), NVIDIA, AMD, Intel, </a:t>
            </a:r>
            <a:r>
              <a:rPr lang="en-US" dirty="0" err="1"/>
              <a:t>Kitware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Others: </a:t>
            </a:r>
            <a:r>
              <a:rPr lang="en-US" dirty="0"/>
              <a:t>CEA, CSCS, </a:t>
            </a:r>
          </a:p>
          <a:p>
            <a:r>
              <a:rPr lang="en-US" b="1" i="1" dirty="0"/>
              <a:t>Scope: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Help sustain critical software technologies for HPC and related areas</a:t>
            </a:r>
          </a:p>
          <a:p>
            <a:r>
              <a:rPr lang="en-US" b="1" i="1" dirty="0"/>
              <a:t>What does it do: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Guarantees Open Governances (e.g. 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kokkos</a:t>
            </a:r>
            <a:r>
              <a:rPr lang="en-US" dirty="0"/>
              <a:t> is owned by LF)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Help organize and pay for meetings and workshops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Help finance and organize project infrastructure (e.g. Slack)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Work with other organizations such as </a:t>
            </a:r>
            <a:r>
              <a:rPr lang="en-US" dirty="0" err="1"/>
              <a:t>OpenSSF</a:t>
            </a:r>
            <a:r>
              <a:rPr lang="en-US" dirty="0"/>
              <a:t>, </a:t>
            </a:r>
            <a:r>
              <a:rPr lang="en-US" dirty="0" err="1"/>
              <a:t>LFEdge</a:t>
            </a:r>
            <a:r>
              <a:rPr lang="en-US" dirty="0"/>
              <a:t> for overlapping concerns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D93151-C48E-907D-4304-E2D852E257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6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DA1C36C-ED2B-A118-6DFD-11487B9055A5}"/>
              </a:ext>
            </a:extLst>
          </p:cNvPr>
          <p:cNvSpPr txBox="1">
            <a:spLocks/>
          </p:cNvSpPr>
          <p:nvPr/>
        </p:nvSpPr>
        <p:spPr>
          <a:xfrm>
            <a:off x="1809218" y="926911"/>
            <a:ext cx="7024302" cy="5068995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0" indent="0" algn="l" defTabSz="914354" rtl="0" eaLnBrk="1" latinLnBrk="0" hangingPunct="0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Tx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86909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69780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52651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35522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i="1" dirty="0"/>
              <a:t>Launched at ISC in May 2024!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06378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78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44" name="Google Shape;244;p6"/>
          <p:cNvSpPr/>
          <p:nvPr/>
        </p:nvSpPr>
        <p:spPr>
          <a:xfrm>
            <a:off x="1522400" y="1256200"/>
            <a:ext cx="10114625" cy="5064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Governing Board (GB)</a:t>
            </a:r>
            <a:endParaRPr sz="16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5" name="Google Shape;245;p6"/>
          <p:cNvSpPr/>
          <p:nvPr/>
        </p:nvSpPr>
        <p:spPr>
          <a:xfrm>
            <a:off x="2815389" y="3358200"/>
            <a:ext cx="8821636" cy="419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Technical Advisory Council (TAC)</a:t>
            </a:r>
            <a:endParaRPr sz="16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6" name="Google Shape;246;p6"/>
          <p:cNvSpPr/>
          <p:nvPr/>
        </p:nvSpPr>
        <p:spPr>
          <a:xfrm>
            <a:off x="4675827" y="2161850"/>
            <a:ext cx="6962400" cy="9357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GB Committees</a:t>
            </a:r>
            <a:endParaRPr sz="16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7" name="Google Shape;247;p6"/>
          <p:cNvSpPr/>
          <p:nvPr/>
        </p:nvSpPr>
        <p:spPr>
          <a:xfrm>
            <a:off x="7244178" y="2554600"/>
            <a:ext cx="1952400" cy="325800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Marketing</a:t>
            </a:r>
            <a:endParaRPr sz="14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8" name="Google Shape;248;p6"/>
          <p:cNvSpPr/>
          <p:nvPr/>
        </p:nvSpPr>
        <p:spPr>
          <a:xfrm>
            <a:off x="9374034" y="2554600"/>
            <a:ext cx="1952400" cy="325800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Budget &amp; Finance</a:t>
            </a:r>
            <a:endParaRPr sz="14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9" name="Google Shape;249;p6"/>
          <p:cNvSpPr/>
          <p:nvPr/>
        </p:nvSpPr>
        <p:spPr>
          <a:xfrm>
            <a:off x="1204975" y="4623167"/>
            <a:ext cx="2536800" cy="3258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CI &amp; Testing</a:t>
            </a:r>
            <a:endParaRPr sz="14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" name="Google Shape;250;p6"/>
          <p:cNvSpPr txBox="1"/>
          <p:nvPr/>
        </p:nvSpPr>
        <p:spPr>
          <a:xfrm>
            <a:off x="1522400" y="4140517"/>
            <a:ext cx="45174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Working Groups</a:t>
            </a:r>
            <a:endParaRPr sz="1400" b="1" i="0" u="none" strike="noStrike" cap="none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1" name="Google Shape;251;p6"/>
          <p:cNvSpPr/>
          <p:nvPr/>
        </p:nvSpPr>
        <p:spPr>
          <a:xfrm>
            <a:off x="3975275" y="4623167"/>
            <a:ext cx="2536800" cy="3258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Facility Engagement</a:t>
            </a:r>
            <a:endParaRPr sz="14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2" name="Google Shape;252;p6"/>
          <p:cNvSpPr/>
          <p:nvPr/>
        </p:nvSpPr>
        <p:spPr>
          <a:xfrm>
            <a:off x="1204975" y="5072367"/>
            <a:ext cx="2536800" cy="3258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Software Stacks</a:t>
            </a:r>
            <a:endParaRPr sz="14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3" name="Google Shape;253;p6"/>
          <p:cNvSpPr/>
          <p:nvPr/>
        </p:nvSpPr>
        <p:spPr>
          <a:xfrm>
            <a:off x="3975275" y="5072367"/>
            <a:ext cx="2536800" cy="3258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Safety and Security</a:t>
            </a:r>
            <a:endParaRPr sz="14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4" name="Google Shape;254;p6"/>
          <p:cNvSpPr/>
          <p:nvPr/>
        </p:nvSpPr>
        <p:spPr>
          <a:xfrm>
            <a:off x="8694275" y="4921195"/>
            <a:ext cx="1580400" cy="348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Kokkos</a:t>
            </a:r>
            <a:endParaRPr sz="14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5" name="Google Shape;255;p6"/>
          <p:cNvSpPr txBox="1"/>
          <p:nvPr/>
        </p:nvSpPr>
        <p:spPr>
          <a:xfrm>
            <a:off x="8206000" y="4463782"/>
            <a:ext cx="24636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Technical Projects</a:t>
            </a:r>
            <a:endParaRPr sz="1400" b="1" i="0" u="none" strike="noStrike" cap="none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6" name="Google Shape;256;p6"/>
          <p:cNvSpPr/>
          <p:nvPr/>
        </p:nvSpPr>
        <p:spPr>
          <a:xfrm>
            <a:off x="6981600" y="4932125"/>
            <a:ext cx="1580400" cy="3261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Spack</a:t>
            </a:r>
            <a:endParaRPr sz="14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7" name="Google Shape;257;p6"/>
          <p:cNvSpPr/>
          <p:nvPr/>
        </p:nvSpPr>
        <p:spPr>
          <a:xfrm>
            <a:off x="6981600" y="5381467"/>
            <a:ext cx="1580400" cy="3258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Viskores</a:t>
            </a:r>
            <a:endParaRPr sz="14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8" name="Google Shape;258;p6"/>
          <p:cNvSpPr/>
          <p:nvPr/>
        </p:nvSpPr>
        <p:spPr>
          <a:xfrm>
            <a:off x="8694275" y="5358982"/>
            <a:ext cx="1580400" cy="348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HPCToolkit</a:t>
            </a:r>
            <a:endParaRPr sz="1400" b="1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59;p6"/>
          <p:cNvSpPr/>
          <p:nvPr/>
        </p:nvSpPr>
        <p:spPr>
          <a:xfrm>
            <a:off x="1204975" y="5521567"/>
            <a:ext cx="2536800" cy="3258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End Users</a:t>
            </a:r>
            <a:endParaRPr sz="14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" name="Google Shape;260;p6"/>
          <p:cNvSpPr/>
          <p:nvPr/>
        </p:nvSpPr>
        <p:spPr>
          <a:xfrm>
            <a:off x="3975275" y="5521567"/>
            <a:ext cx="2536800" cy="3258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Benchmarking</a:t>
            </a:r>
            <a:endParaRPr sz="14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1" name="Google Shape;261;p6"/>
          <p:cNvCxnSpPr/>
          <p:nvPr/>
        </p:nvCxnSpPr>
        <p:spPr>
          <a:xfrm>
            <a:off x="4283832" y="1711800"/>
            <a:ext cx="0" cy="1646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2" name="Google Shape;262;p6"/>
          <p:cNvCxnSpPr/>
          <p:nvPr/>
        </p:nvCxnSpPr>
        <p:spPr>
          <a:xfrm>
            <a:off x="8681425" y="1772325"/>
            <a:ext cx="4800" cy="379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3" name="Google Shape;263;p6"/>
          <p:cNvSpPr/>
          <p:nvPr/>
        </p:nvSpPr>
        <p:spPr>
          <a:xfrm>
            <a:off x="5050726" y="2554600"/>
            <a:ext cx="2016000" cy="325800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Events &amp; Training</a:t>
            </a:r>
            <a:endParaRPr sz="14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" name="Google Shape;264;p6"/>
          <p:cNvSpPr/>
          <p:nvPr/>
        </p:nvSpPr>
        <p:spPr>
          <a:xfrm>
            <a:off x="10384850" y="4916405"/>
            <a:ext cx="1580400" cy="3576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Apptainer</a:t>
            </a:r>
            <a:endParaRPr sz="14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" name="Google Shape;265;p6"/>
          <p:cNvSpPr/>
          <p:nvPr/>
        </p:nvSpPr>
        <p:spPr>
          <a:xfrm>
            <a:off x="10384850" y="5361381"/>
            <a:ext cx="1580400" cy="366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E4S</a:t>
            </a:r>
            <a:endParaRPr sz="14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66" name="Google Shape;266;p6"/>
          <p:cNvGrpSpPr/>
          <p:nvPr/>
        </p:nvGrpSpPr>
        <p:grpSpPr>
          <a:xfrm>
            <a:off x="534793" y="2210672"/>
            <a:ext cx="1953312" cy="1944185"/>
            <a:chOff x="96253" y="1722392"/>
            <a:chExt cx="2385062" cy="2373918"/>
          </a:xfrm>
        </p:grpSpPr>
        <p:sp>
          <p:nvSpPr>
            <p:cNvPr id="267" name="Google Shape;267;p6"/>
            <p:cNvSpPr/>
            <p:nvPr/>
          </p:nvSpPr>
          <p:spPr>
            <a:xfrm>
              <a:off x="96253" y="1722392"/>
              <a:ext cx="2326787" cy="226858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rgbClr val="093C5E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8" name="Google Shape;268;p6"/>
            <p:cNvGrpSpPr/>
            <p:nvPr/>
          </p:nvGrpSpPr>
          <p:grpSpPr>
            <a:xfrm>
              <a:off x="154528" y="1832462"/>
              <a:ext cx="2326787" cy="2263848"/>
              <a:chOff x="450055" y="1614588"/>
              <a:chExt cx="7721440" cy="7512576"/>
            </a:xfrm>
          </p:grpSpPr>
          <p:pic>
            <p:nvPicPr>
              <p:cNvPr id="269" name="Google Shape;269;p6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3028515" y="5013460"/>
                <a:ext cx="4470821" cy="22353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0" name="Google Shape;270;p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075973" y="3145969"/>
                <a:ext cx="4720548" cy="18163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1" name="Google Shape;271;p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5137" y="3172576"/>
                <a:ext cx="2463378" cy="12584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2" name="Google Shape;272;p6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566000" y="1614588"/>
                <a:ext cx="6966272" cy="1158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3" name="Google Shape;273;p6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450055" y="4830923"/>
                <a:ext cx="2140568" cy="20817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4" name="Google Shape;274;p6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585168" y="7491632"/>
                <a:ext cx="5088802" cy="7727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5" name="Google Shape;275;p6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5451667" y="6407336"/>
                <a:ext cx="2719828" cy="27198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76" name="Google Shape;276;p6"/>
          <p:cNvSpPr txBox="1"/>
          <p:nvPr/>
        </p:nvSpPr>
        <p:spPr>
          <a:xfrm>
            <a:off x="386362" y="1810507"/>
            <a:ext cx="2219375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Collaborations</a:t>
            </a:r>
            <a:endParaRPr sz="1400" b="1" i="0" u="none" strike="noStrike" cap="none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77" name="Google Shape;277;p6"/>
          <p:cNvCxnSpPr/>
          <p:nvPr/>
        </p:nvCxnSpPr>
        <p:spPr>
          <a:xfrm rot="10800000">
            <a:off x="2440379" y="3562721"/>
            <a:ext cx="37501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78" name="Google Shape;278;p6"/>
          <p:cNvCxnSpPr/>
          <p:nvPr/>
        </p:nvCxnSpPr>
        <p:spPr>
          <a:xfrm>
            <a:off x="1522400" y="4068588"/>
            <a:ext cx="0" cy="50949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" name="Google Shape;258;p6">
            <a:extLst>
              <a:ext uri="{FF2B5EF4-FFF2-40B4-BE49-F238E27FC236}">
                <a16:creationId xmlns:a16="http://schemas.microsoft.com/office/drawing/2014/main" id="{CA96FF6E-E537-15A4-B3CD-E8F5514AD535}"/>
              </a:ext>
            </a:extLst>
          </p:cNvPr>
          <p:cNvSpPr/>
          <p:nvPr/>
        </p:nvSpPr>
        <p:spPr>
          <a:xfrm>
            <a:off x="8694275" y="5825672"/>
            <a:ext cx="1580400" cy="348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Trilinos</a:t>
            </a:r>
            <a:endParaRPr sz="1400" b="1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1EE995A-18C3-60CB-D833-87BCB138E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HPSF Structure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80534-5413-1718-036C-CB7D59F7B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Kokkos</a:t>
            </a:r>
            <a:r>
              <a:rPr lang="en-US" dirty="0"/>
              <a:t>: what changes?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8F160-0D6D-3662-AFBE-8465349C2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7" y="1429233"/>
            <a:ext cx="10480751" cy="4971567"/>
          </a:xfrm>
        </p:spPr>
        <p:txBody>
          <a:bodyPr/>
          <a:lstStyle/>
          <a:p>
            <a:r>
              <a:rPr lang="en-US" b="1" i="1" dirty="0"/>
              <a:t>For users: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Expect no immediate changes in support or delivery mechanism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Long term: more sustainable product with broader developer 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i="1" dirty="0"/>
              <a:t>Don’t name your product </a:t>
            </a:r>
            <a:r>
              <a:rPr lang="en-US" b="1" i="1" dirty="0" err="1"/>
              <a:t>KokkosFoo</a:t>
            </a:r>
            <a:r>
              <a:rPr lang="en-US" b="1" i="1" dirty="0"/>
              <a:t> </a:t>
            </a:r>
            <a:r>
              <a:rPr lang="en-US" dirty="0"/>
              <a:t>=&gt; there are now trademark rules</a:t>
            </a:r>
          </a:p>
          <a:p>
            <a:pPr marL="829809" lvl="1" indent="-342900">
              <a:buFont typeface="Arial" panose="020B0604020202020204" pitchFamily="34" charset="0"/>
              <a:buChar char="•"/>
            </a:pPr>
            <a:r>
              <a:rPr lang="en-US" dirty="0"/>
              <a:t>No issue with referring to </a:t>
            </a:r>
            <a:r>
              <a:rPr lang="en-US" dirty="0" err="1"/>
              <a:t>Kokkos</a:t>
            </a:r>
            <a:r>
              <a:rPr lang="en-US" dirty="0"/>
              <a:t>, saying you are using it, saying your project is based on </a:t>
            </a:r>
            <a:r>
              <a:rPr lang="en-US" dirty="0" err="1"/>
              <a:t>Kokkos</a:t>
            </a:r>
            <a:r>
              <a:rPr lang="en-US" dirty="0"/>
              <a:t> etc.</a:t>
            </a:r>
          </a:p>
          <a:p>
            <a:pPr marL="829809" lvl="1" indent="-342900">
              <a:buFont typeface="Arial" panose="020B0604020202020204" pitchFamily="34" charset="0"/>
              <a:buChar char="•"/>
            </a:pPr>
            <a:r>
              <a:rPr lang="en-US" dirty="0"/>
              <a:t>“Foo for </a:t>
            </a:r>
            <a:r>
              <a:rPr lang="en-US" dirty="0" err="1"/>
              <a:t>Kokkos</a:t>
            </a:r>
            <a:r>
              <a:rPr lang="en-US" dirty="0"/>
              <a:t>”, “Foo power by </a:t>
            </a:r>
            <a:r>
              <a:rPr lang="en-US" dirty="0" err="1"/>
              <a:t>Kokkos</a:t>
            </a:r>
            <a:r>
              <a:rPr lang="en-US" dirty="0"/>
              <a:t>” etc. is fine</a:t>
            </a:r>
          </a:p>
          <a:p>
            <a:pPr marL="829809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i="1" dirty="0"/>
              <a:t>For developers: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have now governance rules when needed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are actively looking for more institutions to contribute to </a:t>
            </a:r>
            <a:r>
              <a:rPr lang="en-US" dirty="0" err="1"/>
              <a:t>Kokkos</a:t>
            </a:r>
            <a:r>
              <a:rPr lang="en-US" dirty="0"/>
              <a:t>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E9D2DD-EF45-626C-805C-1759B30172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14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CD731-F628-2C5C-7D3D-C18D78C6A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448" y="3429000"/>
            <a:ext cx="6556452" cy="570225"/>
          </a:xfrm>
        </p:spPr>
        <p:txBody>
          <a:bodyPr>
            <a:noAutofit/>
          </a:bodyPr>
          <a:lstStyle/>
          <a:p>
            <a:pPr algn="ctr"/>
            <a:r>
              <a:rPr lang="en-US" sz="4400" dirty="0" err="1"/>
              <a:t>Kokkos</a:t>
            </a:r>
            <a:r>
              <a:rPr lang="en-US" sz="4400" dirty="0"/>
              <a:t> Core Updates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39EB6-7139-EFC8-CC7C-FF51EB24B9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115386"/>
            <a:ext cx="559397" cy="570225"/>
          </a:xfrm>
        </p:spPr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81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Sandia_Brand_Light_Theme_UUR">
  <a:themeElements>
    <a:clrScheme name="SandiaBrandTheme">
      <a:dk1>
        <a:srgbClr val="3C3C3C"/>
      </a:dk1>
      <a:lt1>
        <a:srgbClr val="FFFFFF"/>
      </a:lt1>
      <a:dk2>
        <a:srgbClr val="005376"/>
      </a:dk2>
      <a:lt2>
        <a:srgbClr val="FFFFFF"/>
      </a:lt2>
      <a:accent1>
        <a:srgbClr val="00ADD0"/>
      </a:accent1>
      <a:accent2>
        <a:srgbClr val="6CB312"/>
      </a:accent2>
      <a:accent3>
        <a:srgbClr val="FFA033"/>
      </a:accent3>
      <a:accent4>
        <a:srgbClr val="008E74"/>
      </a:accent4>
      <a:accent5>
        <a:srgbClr val="A92C00"/>
      </a:accent5>
      <a:accent6>
        <a:srgbClr val="7D0D7C"/>
      </a:accent6>
      <a:hlink>
        <a:srgbClr val="27ADCF"/>
      </a:hlink>
      <a:folHlink>
        <a:srgbClr val="2588BA"/>
      </a:folHlink>
    </a:clrScheme>
    <a:fontScheme name="Sandia Fonts">
      <a:majorFont>
        <a:latin typeface="Exo 2 SemiBold"/>
        <a:ea typeface=""/>
        <a:cs typeface=""/>
      </a:majorFont>
      <a:minorFont>
        <a:latin typeface="Open Sans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Classic_16x9_revNov20" id="{28973EA0-F79F-D143-9F2E-E02473C2F5DC}" vid="{C1F72220-3D98-BD46-AD2C-B53DD4038D98}"/>
    </a:ext>
  </a:extLst>
</a:theme>
</file>

<file path=ppt/theme/theme2.xml><?xml version="1.0" encoding="utf-8"?>
<a:theme xmlns:a="http://schemas.openxmlformats.org/drawingml/2006/main" name="2_Sandia_Brand_Dark_Blue_Theme_UUR">
  <a:themeElements>
    <a:clrScheme name="SandiaBrandTheme">
      <a:dk1>
        <a:srgbClr val="3C3C3C"/>
      </a:dk1>
      <a:lt1>
        <a:srgbClr val="FFFFFF"/>
      </a:lt1>
      <a:dk2>
        <a:srgbClr val="005376"/>
      </a:dk2>
      <a:lt2>
        <a:srgbClr val="FFFFFF"/>
      </a:lt2>
      <a:accent1>
        <a:srgbClr val="00ADD0"/>
      </a:accent1>
      <a:accent2>
        <a:srgbClr val="6CB312"/>
      </a:accent2>
      <a:accent3>
        <a:srgbClr val="FFA033"/>
      </a:accent3>
      <a:accent4>
        <a:srgbClr val="008E74"/>
      </a:accent4>
      <a:accent5>
        <a:srgbClr val="A92C00"/>
      </a:accent5>
      <a:accent6>
        <a:srgbClr val="7D0D7C"/>
      </a:accent6>
      <a:hlink>
        <a:srgbClr val="27ADCF"/>
      </a:hlink>
      <a:folHlink>
        <a:srgbClr val="2588BA"/>
      </a:folHlink>
    </a:clrScheme>
    <a:fontScheme name="Sandia Fonts">
      <a:majorFont>
        <a:latin typeface="Exo 2 SemiBold"/>
        <a:ea typeface=""/>
        <a:cs typeface=""/>
      </a:majorFont>
      <a:minorFont>
        <a:latin typeface="Open Sans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Classic_16x9_revNov20" id="{28973EA0-F79F-D143-9F2E-E02473C2F5DC}" vid="{C1F72220-3D98-BD46-AD2C-B53DD4038D9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126222</TotalTime>
  <Words>2560</Words>
  <Application>Microsoft Macintosh PowerPoint</Application>
  <PresentationFormat>Widescreen</PresentationFormat>
  <Paragraphs>404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8" baseType="lpstr">
      <vt:lpstr>Open Sans Light</vt:lpstr>
      <vt:lpstr>Menlo</vt:lpstr>
      <vt:lpstr>Cambria Math</vt:lpstr>
      <vt:lpstr>Consolas</vt:lpstr>
      <vt:lpstr>Calibri</vt:lpstr>
      <vt:lpstr>Wingdings</vt:lpstr>
      <vt:lpstr>Open Sans</vt:lpstr>
      <vt:lpstr>Exo 2 SemiBold</vt:lpstr>
      <vt:lpstr>Arial</vt:lpstr>
      <vt:lpstr>Source Sans Pro</vt:lpstr>
      <vt:lpstr>1_Sandia_Brand_Light_Theme_UUR</vt:lpstr>
      <vt:lpstr>2_Sandia_Brand_Dark_Blue_Theme_UUR</vt:lpstr>
      <vt:lpstr>Kokkos Ecosystem            State of the Union</vt:lpstr>
      <vt:lpstr>Kokkos Community</vt:lpstr>
      <vt:lpstr>Kokkos in a post-ECP World</vt:lpstr>
      <vt:lpstr>Merged PRs Kokkos Core Jan-May</vt:lpstr>
      <vt:lpstr>Joining the LF High Performance Software Foundation</vt:lpstr>
      <vt:lpstr>The High Performance Software Foundation</vt:lpstr>
      <vt:lpstr>HPSF Structure</vt:lpstr>
      <vt:lpstr>Kokkos: what changes?</vt:lpstr>
      <vt:lpstr>Kokkos Core Updates</vt:lpstr>
      <vt:lpstr>Ongoing work </vt:lpstr>
      <vt:lpstr>Recent(ish) Kokkos Capabilities</vt:lpstr>
      <vt:lpstr>Multi GPU Support - Experimental</vt:lpstr>
      <vt:lpstr>Multi GPU Support CUDA Example</vt:lpstr>
      <vt:lpstr>Unified Memory Architectures Support (NVIDIA GH and AMD MI300)</vt:lpstr>
      <vt:lpstr>What Grace-Hopper Allows</vt:lpstr>
      <vt:lpstr>Unified Memory Path forward</vt:lpstr>
      <vt:lpstr>Ideas for Future Directions of Kokkos Core</vt:lpstr>
      <vt:lpstr>Kokkos Kernels Updates</vt:lpstr>
      <vt:lpstr>Block TriDiagonal Solver</vt:lpstr>
      <vt:lpstr>Problem Motivation</vt:lpstr>
      <vt:lpstr>Block tridiagonal solver</vt:lpstr>
      <vt:lpstr>BTDS on GPUs</vt:lpstr>
      <vt:lpstr>Stream ILU(K)/SPTRSV</vt:lpstr>
      <vt:lpstr>Use case: ILU(k)-preconditioned iterative solve</vt:lpstr>
      <vt:lpstr>Performance of Stream SpILU(k=3)</vt:lpstr>
      <vt:lpstr>Performance of stream SpTRSV</vt:lpstr>
      <vt:lpstr>ODE Time integrators</vt:lpstr>
      <vt:lpstr>On device time integrators</vt:lpstr>
      <vt:lpstr>Integrators families</vt:lpstr>
      <vt:lpstr>Integrators performance</vt:lpstr>
      <vt:lpstr>New Ecosystem Efforts</vt:lpstr>
      <vt:lpstr>KokkosFFT</vt:lpstr>
      <vt:lpstr>Simple Usage Example</vt:lpstr>
      <vt:lpstr>KokkosComm – MPI Interfaces for Kokkos::View</vt:lpstr>
      <vt:lpstr>Simple Usage Example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Trott, Christian Robert</cp:lastModifiedBy>
  <cp:revision>406</cp:revision>
  <dcterms:created xsi:type="dcterms:W3CDTF">2017-10-14T01:15:26Z</dcterms:created>
  <dcterms:modified xsi:type="dcterms:W3CDTF">2024-06-13T14:34:25Z</dcterms:modified>
</cp:coreProperties>
</file>